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326" r:id="rId4"/>
    <p:sldId id="258" r:id="rId5"/>
    <p:sldId id="295" r:id="rId6"/>
    <p:sldId id="325" r:id="rId7"/>
    <p:sldId id="259" r:id="rId8"/>
    <p:sldId id="261" r:id="rId9"/>
    <p:sldId id="262" r:id="rId10"/>
    <p:sldId id="323" r:id="rId11"/>
    <p:sldId id="321" r:id="rId12"/>
    <p:sldId id="324" r:id="rId13"/>
    <p:sldId id="299" r:id="rId14"/>
    <p:sldId id="322" r:id="rId15"/>
    <p:sldId id="260" r:id="rId16"/>
    <p:sldId id="302" r:id="rId17"/>
    <p:sldId id="305" r:id="rId18"/>
    <p:sldId id="304" r:id="rId19"/>
    <p:sldId id="303" r:id="rId20"/>
    <p:sldId id="307" r:id="rId21"/>
    <p:sldId id="306" r:id="rId22"/>
    <p:sldId id="300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7" r:id="rId31"/>
    <p:sldId id="318" r:id="rId32"/>
    <p:sldId id="316" r:id="rId33"/>
    <p:sldId id="320" r:id="rId34"/>
    <p:sldId id="327" r:id="rId35"/>
    <p:sldId id="266" r:id="rId36"/>
    <p:sldId id="268" r:id="rId37"/>
    <p:sldId id="267" r:id="rId38"/>
    <p:sldId id="330" r:id="rId39"/>
    <p:sldId id="331" r:id="rId40"/>
    <p:sldId id="329" r:id="rId41"/>
    <p:sldId id="269" r:id="rId42"/>
    <p:sldId id="270" r:id="rId43"/>
    <p:sldId id="271" r:id="rId44"/>
    <p:sldId id="272" r:id="rId45"/>
    <p:sldId id="332" r:id="rId46"/>
    <p:sldId id="273" r:id="rId47"/>
    <p:sldId id="333" r:id="rId48"/>
    <p:sldId id="335" r:id="rId49"/>
    <p:sldId id="274" r:id="rId50"/>
    <p:sldId id="336" r:id="rId51"/>
    <p:sldId id="337" r:id="rId52"/>
    <p:sldId id="338" r:id="rId53"/>
    <p:sldId id="339" r:id="rId54"/>
    <p:sldId id="328" r:id="rId55"/>
    <p:sldId id="275" r:id="rId56"/>
    <p:sldId id="276" r:id="rId57"/>
    <p:sldId id="277" r:id="rId58"/>
    <p:sldId id="278" r:id="rId59"/>
    <p:sldId id="279" r:id="rId60"/>
    <p:sldId id="280" r:id="rId61"/>
    <p:sldId id="282" r:id="rId62"/>
    <p:sldId id="285" r:id="rId63"/>
    <p:sldId id="281" r:id="rId64"/>
    <p:sldId id="284" r:id="rId65"/>
    <p:sldId id="283" r:id="rId66"/>
    <p:sldId id="340" r:id="rId67"/>
    <p:sldId id="288" r:id="rId68"/>
    <p:sldId id="301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08B8"/>
    <a:srgbClr val="D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6" autoAdjust="0"/>
    <p:restoredTop sz="79068" autoAdjust="0"/>
  </p:normalViewPr>
  <p:slideViewPr>
    <p:cSldViewPr snapToGrid="0">
      <p:cViewPr varScale="1">
        <p:scale>
          <a:sx n="120" d="100"/>
          <a:sy n="120" d="100"/>
        </p:scale>
        <p:origin x="72" y="5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35" d="100"/>
          <a:sy n="135" d="100"/>
        </p:scale>
        <p:origin x="1653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B0687-5E0F-44A4-85D3-2AF50784DEF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581CF-18A3-40C5-816C-B19D9DA75A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26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112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필드 한번 계산하면 안해도 됨</a:t>
            </a:r>
            <a:endParaRPr lang="en-US" altLang="ko-KR" dirty="0"/>
          </a:p>
          <a:p>
            <a:r>
              <a:rPr lang="ko-KR" altLang="en-US" dirty="0"/>
              <a:t>불규칙한 패턴을 찾아내면서 </a:t>
            </a:r>
            <a:r>
              <a:rPr lang="ko-KR" altLang="en-US" dirty="0" err="1"/>
              <a:t>로버스트해짐</a:t>
            </a:r>
            <a:endParaRPr lang="en-US" altLang="ko-KR" dirty="0"/>
          </a:p>
          <a:p>
            <a:r>
              <a:rPr lang="ko-KR" altLang="en-US" dirty="0"/>
              <a:t>빨간색은 따라가고 파란색은 </a:t>
            </a:r>
            <a:r>
              <a:rPr lang="ko-KR" altLang="en-US" dirty="0" err="1"/>
              <a:t>가만히있어야함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5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필드 한번 계산하면 안해도 됨</a:t>
            </a:r>
            <a:endParaRPr lang="en-US" altLang="ko-KR" dirty="0"/>
          </a:p>
          <a:p>
            <a:r>
              <a:rPr lang="ko-KR" altLang="en-US" dirty="0"/>
              <a:t>불규칙한 패턴을 찾아내면서 </a:t>
            </a:r>
            <a:r>
              <a:rPr lang="ko-KR" altLang="en-US" dirty="0" err="1"/>
              <a:t>로버스트해짐</a:t>
            </a:r>
            <a:endParaRPr lang="en-US" altLang="ko-KR" dirty="0"/>
          </a:p>
          <a:p>
            <a:r>
              <a:rPr lang="ko-KR" altLang="en-US" dirty="0"/>
              <a:t>빨간색은 따라가고 파란색은 </a:t>
            </a:r>
            <a:r>
              <a:rPr lang="ko-KR" altLang="en-US" dirty="0" err="1"/>
              <a:t>가만히있어야함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59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필드 한번 계산하면 안해도 됨</a:t>
            </a:r>
            <a:endParaRPr lang="en-US" altLang="ko-KR" dirty="0"/>
          </a:p>
          <a:p>
            <a:r>
              <a:rPr lang="ko-KR" altLang="en-US" dirty="0"/>
              <a:t>불규칙한 패턴을 찾아내면서 </a:t>
            </a:r>
            <a:r>
              <a:rPr lang="ko-KR" altLang="en-US" dirty="0" err="1"/>
              <a:t>로버스트해짐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55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필드 한번 계산하면 안해도 됨</a:t>
            </a:r>
            <a:endParaRPr lang="en-US" altLang="ko-KR" dirty="0"/>
          </a:p>
          <a:p>
            <a:r>
              <a:rPr lang="ko-KR" altLang="en-US" dirty="0"/>
              <a:t>불규칙한 패턴을 찾아내면서 </a:t>
            </a:r>
            <a:r>
              <a:rPr lang="ko-KR" altLang="en-US" dirty="0" err="1"/>
              <a:t>로버스트해짐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42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필드 한번 계산하면 안해도 됨</a:t>
            </a:r>
            <a:endParaRPr lang="en-US" altLang="ko-KR" dirty="0"/>
          </a:p>
          <a:p>
            <a:r>
              <a:rPr lang="ko-KR" altLang="en-US" dirty="0"/>
              <a:t>불규칙한 패턴을 찾아내면서 </a:t>
            </a:r>
            <a:r>
              <a:rPr lang="ko-KR" altLang="en-US" dirty="0" err="1"/>
              <a:t>로버스트해짐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651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 배경화면 </a:t>
            </a:r>
            <a:r>
              <a:rPr lang="ko-KR" altLang="en-US" dirty="0" err="1"/>
              <a:t>바운더리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71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262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001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56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14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Trajectories capture the local motion information of the video</a:t>
            </a:r>
          </a:p>
          <a:p>
            <a:r>
              <a:rPr lang="en-US" altLang="ko-KR" dirty="0"/>
              <a:t>From optical flow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41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013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414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72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 </a:t>
            </a:r>
            <a:r>
              <a:rPr lang="ko-KR" altLang="en-US" dirty="0"/>
              <a:t>평균 </a:t>
            </a:r>
            <a:r>
              <a:rPr lang="ko-KR" altLang="en-US" dirty="0" err="1"/>
              <a:t>카이제곱</a:t>
            </a:r>
            <a:r>
              <a:rPr lang="ko-KR" altLang="en-US" dirty="0"/>
              <a:t> 거리</a:t>
            </a:r>
            <a:endParaRPr lang="en-US" altLang="ko-KR" dirty="0"/>
          </a:p>
          <a:p>
            <a:r>
              <a:rPr lang="ko-KR" altLang="en-US" dirty="0"/>
              <a:t>비디오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설명기에 단어를 할당</a:t>
            </a:r>
            <a:r>
              <a:rPr lang="en-US" altLang="ko-KR" dirty="0"/>
              <a:t> 4000</a:t>
            </a:r>
            <a:r>
              <a:rPr lang="ko-KR" altLang="en-US" dirty="0"/>
              <a:t>개씩 데이터에 좋은 결과를 보여주는 그리고</a:t>
            </a:r>
            <a:endParaRPr lang="en-US" altLang="ko-KR" dirty="0"/>
          </a:p>
          <a:p>
            <a:r>
              <a:rPr lang="en-US" altLang="ko-KR" dirty="0"/>
              <a:t>K mean </a:t>
            </a:r>
            <a:r>
              <a:rPr lang="ko-KR" altLang="en-US" dirty="0"/>
              <a:t>클러스터링 으로 </a:t>
            </a:r>
            <a:endParaRPr lang="en-US" altLang="ko-KR" dirty="0"/>
          </a:p>
          <a:p>
            <a:r>
              <a:rPr lang="ko-KR" altLang="en-US" dirty="0"/>
              <a:t>비선형 </a:t>
            </a:r>
            <a:r>
              <a:rPr lang="en-US" altLang="ko-KR" dirty="0"/>
              <a:t>SVM RBF</a:t>
            </a:r>
          </a:p>
          <a:p>
            <a:r>
              <a:rPr lang="en-US" altLang="ko-KR" dirty="0"/>
              <a:t>Leave one out class </a:t>
            </a:r>
            <a:r>
              <a:rPr lang="ko-KR" altLang="en-US" dirty="0" err="1"/>
              <a:t>높은거</a:t>
            </a:r>
            <a:r>
              <a:rPr lang="ko-KR" altLang="en-US" dirty="0"/>
              <a:t> 선택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08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Bag of feature</a:t>
            </a:r>
            <a:r>
              <a:rPr lang="ko-KR" altLang="en-US" dirty="0"/>
              <a:t>을 쌓는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Dense </a:t>
            </a:r>
            <a:r>
              <a:rPr lang="ko-KR" altLang="en-US" dirty="0"/>
              <a:t>하면 </a:t>
            </a:r>
            <a:r>
              <a:rPr lang="ko-KR" altLang="en-US" dirty="0" err="1"/>
              <a:t>피쳐</a:t>
            </a:r>
            <a:r>
              <a:rPr lang="ko-KR" altLang="en-US" dirty="0"/>
              <a:t> 포인트가 추적이 가능하다</a:t>
            </a:r>
          </a:p>
          <a:p>
            <a:endParaRPr lang="en-US" altLang="ko-KR" dirty="0"/>
          </a:p>
          <a:p>
            <a:r>
              <a:rPr lang="ko-KR" altLang="en-US" dirty="0" err="1"/>
              <a:t>보케뷰러리중에서설명기에</a:t>
            </a:r>
            <a:r>
              <a:rPr lang="ko-KR" altLang="en-US" dirty="0"/>
              <a:t> 가장 가까운 단어를 할당 </a:t>
            </a:r>
            <a:r>
              <a:rPr lang="ko-KR" altLang="en-US" dirty="0" err="1"/>
              <a:t>유클리안</a:t>
            </a:r>
            <a:r>
              <a:rPr lang="ko-KR" altLang="en-US" dirty="0"/>
              <a:t> 거리를 봐서 할당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비디오 마다 클래스가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8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색깔이 여러 개는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err="1"/>
              <a:t>노멀라이즈</a:t>
            </a:r>
            <a:endParaRPr lang="en-US" altLang="ko-KR" dirty="0"/>
          </a:p>
          <a:p>
            <a:r>
              <a:rPr lang="ko-KR" altLang="en-US" dirty="0" err="1"/>
              <a:t>풀링</a:t>
            </a:r>
            <a:r>
              <a:rPr lang="ko-KR" altLang="en-US" dirty="0"/>
              <a:t> 레이어를 나타내고</a:t>
            </a:r>
            <a:endParaRPr lang="en-US" altLang="ko-KR" dirty="0"/>
          </a:p>
          <a:p>
            <a:r>
              <a:rPr lang="ko-KR" altLang="en-US" dirty="0" err="1"/>
              <a:t>슬로우</a:t>
            </a:r>
            <a:r>
              <a:rPr lang="ko-KR" altLang="en-US" dirty="0"/>
              <a:t> </a:t>
            </a:r>
            <a:r>
              <a:rPr lang="ko-KR" altLang="en-US" dirty="0" err="1"/>
              <a:t>퓨젼은</a:t>
            </a:r>
            <a:r>
              <a:rPr lang="ko-KR" altLang="en-US" dirty="0"/>
              <a:t> 파라미터들이 공유됨</a:t>
            </a:r>
            <a:endParaRPr lang="en-US" altLang="ko-KR" dirty="0"/>
          </a:p>
          <a:p>
            <a:r>
              <a:rPr lang="en-US" altLang="ko-KR" dirty="0"/>
              <a:t>C-N-P-C –FC –</a:t>
            </a:r>
            <a:r>
              <a:rPr lang="en-US" altLang="ko-KR" dirty="0" err="1"/>
              <a:t>softmax</a:t>
            </a:r>
            <a:endParaRPr lang="en-US" altLang="ko-KR" dirty="0"/>
          </a:p>
          <a:p>
            <a:r>
              <a:rPr lang="ko-KR" altLang="en-US" dirty="0"/>
              <a:t>첫번째 풀리 레이어</a:t>
            </a:r>
            <a:endParaRPr lang="en-US" altLang="ko-KR" dirty="0"/>
          </a:p>
          <a:p>
            <a:r>
              <a:rPr lang="ko-KR" altLang="en-US" dirty="0" err="1"/>
              <a:t>클립클립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87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Your filters on the very first layer have a large temporal extent  and then everything else is two-dimensional competition.</a:t>
            </a:r>
          </a:p>
          <a:p>
            <a:r>
              <a:rPr lang="ko-KR" altLang="en-US" dirty="0"/>
              <a:t>픽셀단위에서 </a:t>
            </a:r>
            <a:r>
              <a:rPr lang="ko-KR" altLang="en-US" dirty="0" err="1"/>
              <a:t>퓨젼</a:t>
            </a:r>
            <a:endParaRPr lang="en-US" altLang="ko-KR" dirty="0"/>
          </a:p>
          <a:p>
            <a:r>
              <a:rPr lang="ko-KR" altLang="en-US" dirty="0" err="1"/>
              <a:t>로컬모션과</a:t>
            </a:r>
            <a:r>
              <a:rPr lang="ko-KR" altLang="en-US" dirty="0"/>
              <a:t> 스피드</a:t>
            </a:r>
            <a:endParaRPr lang="en-US" altLang="ko-KR" dirty="0"/>
          </a:p>
          <a:p>
            <a:r>
              <a:rPr lang="en-US" altLang="ko-KR" dirty="0"/>
              <a:t>10 </a:t>
            </a:r>
            <a:r>
              <a:rPr lang="ko-KR" altLang="en-US" dirty="0"/>
              <a:t>프레임을 </a:t>
            </a:r>
            <a:r>
              <a:rPr lang="en-US" altLang="ko-KR" dirty="0"/>
              <a:t>4(</a:t>
            </a:r>
            <a:r>
              <a:rPr lang="ko-KR" altLang="en-US" dirty="0" err="1"/>
              <a:t>시간축</a:t>
            </a:r>
            <a:r>
              <a:rPr lang="en-US" altLang="ko-KR" dirty="0"/>
              <a:t>)</a:t>
            </a:r>
            <a:r>
              <a:rPr lang="ko-KR" altLang="en-US" dirty="0"/>
              <a:t>개씩 각각 </a:t>
            </a:r>
            <a:r>
              <a:rPr lang="en-US" altLang="ko-KR" dirty="0"/>
              <a:t>conv </a:t>
            </a:r>
            <a:r>
              <a:rPr lang="ko-KR" altLang="en-US" dirty="0"/>
              <a:t>값을 내 놓은 </a:t>
            </a:r>
            <a:r>
              <a:rPr lang="en-US" altLang="ko-KR" dirty="0"/>
              <a:t>(stride 2)</a:t>
            </a:r>
          </a:p>
          <a:p>
            <a:r>
              <a:rPr lang="en-US" altLang="ko-KR" dirty="0"/>
              <a:t>2(</a:t>
            </a:r>
            <a:r>
              <a:rPr lang="ko-KR" altLang="en-US" dirty="0" err="1"/>
              <a:t>시간축</a:t>
            </a:r>
            <a:r>
              <a:rPr lang="en-US" altLang="ko-KR" dirty="0"/>
              <a:t>)</a:t>
            </a:r>
            <a:r>
              <a:rPr lang="ko-KR" altLang="en-US" dirty="0"/>
              <a:t>로 다시 </a:t>
            </a:r>
            <a:r>
              <a:rPr lang="en-US" altLang="ko-KR" dirty="0"/>
              <a:t>fusion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27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1) Your filters on the very first layer have a large temporal extent  and then everything else is two-dimensional competition.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Average pooling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83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Video frames and fixed number of categories at every single frame, it used to not only a function that single frame but also a small number or lots of frames.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95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달동안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개 클립</a:t>
            </a:r>
            <a:r>
              <a:rPr lang="en-US" altLang="ko-KR" dirty="0"/>
              <a:t> </a:t>
            </a:r>
            <a:r>
              <a:rPr lang="ko-KR" altLang="en-US" dirty="0"/>
              <a:t>부터 </a:t>
            </a:r>
            <a:r>
              <a:rPr lang="en-US" altLang="ko-KR" dirty="0"/>
              <a:t>20</a:t>
            </a:r>
            <a:r>
              <a:rPr lang="ko-KR" altLang="en-US" dirty="0"/>
              <a:t>개 클립까지 반복적으로 수행 </a:t>
            </a:r>
            <a:r>
              <a:rPr lang="en-US" altLang="ko-KR" dirty="0"/>
              <a:t>from </a:t>
            </a:r>
            <a:r>
              <a:rPr lang="ko-KR" altLang="en-US" dirty="0"/>
              <a:t>전체 프레임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2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카메라 모션 </a:t>
            </a:r>
            <a:r>
              <a:rPr lang="en-US" altLang="ko-KR" dirty="0"/>
              <a:t>: </a:t>
            </a:r>
            <a:r>
              <a:rPr lang="ko-KR" altLang="en-US" dirty="0"/>
              <a:t>움직임은 매우 작다고 가정</a:t>
            </a:r>
            <a:endParaRPr lang="en-US" altLang="ko-KR" dirty="0"/>
          </a:p>
          <a:p>
            <a:r>
              <a:rPr lang="ko-KR" altLang="en-US" dirty="0"/>
              <a:t>두 </a:t>
            </a:r>
            <a:r>
              <a:rPr lang="ko-KR" altLang="en-US" dirty="0" err="1"/>
              <a:t>프레임간의</a:t>
            </a:r>
            <a:r>
              <a:rPr lang="ko-KR" altLang="en-US" dirty="0"/>
              <a:t> </a:t>
            </a:r>
            <a:r>
              <a:rPr lang="ko-KR" altLang="en-US" dirty="0" err="1"/>
              <a:t>대응성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extracting SURF feature(robust </a:t>
            </a:r>
            <a:r>
              <a:rPr lang="en-US" altLang="ko-KR" dirty="0" err="1"/>
              <a:t>bluring</a:t>
            </a:r>
            <a:r>
              <a:rPr lang="en-US" altLang="ko-KR" dirty="0"/>
              <a:t>) and match them based on Nearest </a:t>
            </a:r>
            <a:r>
              <a:rPr lang="en-US" altLang="ko-KR" dirty="0" err="1"/>
              <a:t>Neighor</a:t>
            </a:r>
            <a:endParaRPr lang="en-US" altLang="ko-KR" dirty="0"/>
          </a:p>
          <a:p>
            <a:r>
              <a:rPr lang="en-US" altLang="ko-KR" dirty="0"/>
              <a:t>Motion vector from optical frame polynomial expansion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865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블루 참값</a:t>
            </a:r>
            <a:endParaRPr lang="en-US" altLang="ko-KR" dirty="0"/>
          </a:p>
          <a:p>
            <a:r>
              <a:rPr lang="ko-KR" altLang="en-US" dirty="0"/>
              <a:t>나머지는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282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Adding in time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322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Adding in time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20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 is kernel temporal depth</a:t>
            </a:r>
          </a:p>
          <a:p>
            <a:r>
              <a:rPr lang="en-US" altLang="ko-KR" dirty="0"/>
              <a:t>K is kernel spatial size</a:t>
            </a:r>
          </a:p>
          <a:p>
            <a:endParaRPr lang="en-US" altLang="ko-KR" dirty="0"/>
          </a:p>
          <a:p>
            <a:r>
              <a:rPr lang="en-US" altLang="ko-KR" dirty="0"/>
              <a:t>3x3 </a:t>
            </a:r>
            <a:r>
              <a:rPr lang="ko-KR" altLang="en-US" dirty="0"/>
              <a:t>필터가 짱</a:t>
            </a:r>
            <a:endParaRPr lang="en-US" altLang="ko-KR" dirty="0"/>
          </a:p>
          <a:p>
            <a:r>
              <a:rPr lang="en-US" altLang="ko-KR" dirty="0"/>
              <a:t>Depth? 2~4  but </a:t>
            </a:r>
            <a:r>
              <a:rPr lang="ko-KR" altLang="en-US" dirty="0"/>
              <a:t>첫번째 레이어의 </a:t>
            </a:r>
            <a:r>
              <a:rPr lang="en-US" altLang="ko-KR" dirty="0"/>
              <a:t>depth 1 </a:t>
            </a:r>
            <a:r>
              <a:rPr lang="ko-KR" altLang="en-US" dirty="0"/>
              <a:t>인 필터사용 초기에 정보손실을 최소화하기 위해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2153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 is kernel temporal depth</a:t>
            </a:r>
          </a:p>
          <a:p>
            <a:r>
              <a:rPr lang="en-US" altLang="ko-KR" dirty="0"/>
              <a:t>K is kernel spatial size</a:t>
            </a:r>
          </a:p>
          <a:p>
            <a:endParaRPr lang="en-US" altLang="ko-KR" dirty="0"/>
          </a:p>
          <a:p>
            <a:r>
              <a:rPr lang="en-US" altLang="ko-KR" dirty="0"/>
              <a:t>3x3 </a:t>
            </a:r>
            <a:r>
              <a:rPr lang="ko-KR" altLang="en-US" dirty="0"/>
              <a:t>필터가 짱</a:t>
            </a:r>
            <a:endParaRPr lang="en-US" altLang="ko-KR" dirty="0"/>
          </a:p>
          <a:p>
            <a:r>
              <a:rPr lang="en-US" altLang="ko-KR" dirty="0"/>
              <a:t>Depth? 2~4  but </a:t>
            </a:r>
            <a:r>
              <a:rPr lang="ko-KR" altLang="en-US" dirty="0"/>
              <a:t>첫번째 레이어의 </a:t>
            </a:r>
            <a:r>
              <a:rPr lang="en-US" altLang="ko-KR" dirty="0"/>
              <a:t>depth 1 </a:t>
            </a:r>
            <a:r>
              <a:rPr lang="ko-KR" altLang="en-US" dirty="0"/>
              <a:t>인 필터사용 초기에 정보손실을 최소화하기 위해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827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60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 frames = depth</a:t>
            </a:r>
          </a:p>
          <a:p>
            <a:r>
              <a:rPr lang="en-US" altLang="ko-KR" dirty="0"/>
              <a:t>Sampled location and the motion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17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C: </a:t>
            </a:r>
            <a:r>
              <a:rPr lang="ko-KR" altLang="en-US" dirty="0"/>
              <a:t>시간</a:t>
            </a:r>
            <a:r>
              <a:rPr lang="en-US" altLang="ko-KR" dirty="0"/>
              <a:t>/</a:t>
            </a:r>
            <a:r>
              <a:rPr lang="ko-KR" altLang="en-US" dirty="0"/>
              <a:t>공간을 내포하는 길이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38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/SVM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631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27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Optical flow : how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move one frame to another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we remove trajectories consistent with it from optical flow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특징을 추출할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Characterize shape : point coordinate</a:t>
            </a:r>
          </a:p>
          <a:p>
            <a:r>
              <a:rPr lang="en-US" altLang="ko-KR" dirty="0"/>
              <a:t>Appearance :histograms of oriented gradients</a:t>
            </a:r>
          </a:p>
          <a:p>
            <a:r>
              <a:rPr lang="en-US" altLang="ko-KR" dirty="0"/>
              <a:t>Motion : histograms of </a:t>
            </a:r>
            <a:r>
              <a:rPr lang="en-US" altLang="ko-KR" dirty="0" err="1"/>
              <a:t>oprical</a:t>
            </a:r>
            <a:r>
              <a:rPr lang="en-US" altLang="ko-KR" dirty="0"/>
              <a:t> flow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70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3x3 </a:t>
            </a:r>
            <a:r>
              <a:rPr lang="en-US" altLang="ko-KR" b="1" dirty="0" err="1"/>
              <a:t>convet</a:t>
            </a:r>
            <a:r>
              <a:rPr lang="en-US" altLang="ko-KR" b="1" dirty="0"/>
              <a:t> 2x2 </a:t>
            </a:r>
            <a:r>
              <a:rPr lang="en-US" altLang="ko-KR" b="1" dirty="0" err="1"/>
              <a:t>maxpool</a:t>
            </a:r>
            <a:r>
              <a:rPr lang="en-US" altLang="ko-KR" b="1" dirty="0"/>
              <a:t> and recurrent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4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Every single layer is recurrent Being infinite in extent as some parts finite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0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28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2-d convolutions there is no 3d conv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0690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Just people like to kind of isolate these problems and tackle </a:t>
            </a:r>
          </a:p>
          <a:p>
            <a:r>
              <a:rPr lang="en-US" altLang="ko-KR" b="1" dirty="0"/>
              <a:t>In the business it was</a:t>
            </a:r>
          </a:p>
          <a:p>
            <a:r>
              <a:rPr lang="en-US" altLang="ko-KR" b="1" dirty="0"/>
              <a:t>Late approach : whatever works best videos and whatever works best audio and then emerge later somehow</a:t>
            </a:r>
          </a:p>
          <a:p>
            <a:r>
              <a:rPr lang="en-US" altLang="ko-KR" b="1" dirty="0"/>
              <a:t>Have a full connect later that’s looking at output of both, at some point and classifying as a function of both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2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Independent histogram</a:t>
            </a:r>
          </a:p>
          <a:p>
            <a:r>
              <a:rPr lang="en-US" altLang="ko-KR" dirty="0"/>
              <a:t>Every one of these bins</a:t>
            </a:r>
          </a:p>
          <a:p>
            <a:r>
              <a:rPr lang="en-US" altLang="ko-KR" dirty="0"/>
              <a:t>It is going to basically create all these histograms per bin with all these visual features</a:t>
            </a:r>
          </a:p>
          <a:p>
            <a:r>
              <a:rPr lang="en-US" altLang="ko-KR" dirty="0"/>
              <a:t>All of this then goes into an SVM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94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비디오 안에서 </a:t>
            </a:r>
            <a:r>
              <a:rPr lang="ko-KR" altLang="en-US" dirty="0" err="1"/>
              <a:t>샘플링된</a:t>
            </a:r>
            <a:r>
              <a:rPr lang="ko-KR" altLang="en-US" dirty="0"/>
              <a:t> 포인트들을 추적하고 싶음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동일한 프레임안에서 궤도를 추적하기 어려움 이를 제거하는 컷오프가 </a:t>
            </a:r>
            <a:r>
              <a:rPr lang="en-US" altLang="ko-KR" dirty="0"/>
              <a:t>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오토</a:t>
            </a:r>
            <a:r>
              <a:rPr lang="en-US" altLang="ko-KR" dirty="0"/>
              <a:t> </a:t>
            </a:r>
            <a:r>
              <a:rPr lang="ko-KR" altLang="en-US" dirty="0" err="1"/>
              <a:t>코릴레이션이</a:t>
            </a:r>
            <a:r>
              <a:rPr lang="ko-KR" altLang="en-US" dirty="0"/>
              <a:t> 작으면 포인트들이 제거 </a:t>
            </a:r>
            <a:r>
              <a:rPr lang="en-US" altLang="ko-KR" dirty="0"/>
              <a:t>(</a:t>
            </a:r>
            <a:r>
              <a:rPr lang="ko-KR" altLang="en-US" dirty="0"/>
              <a:t>기준</a:t>
            </a:r>
            <a:r>
              <a:rPr lang="en-US" altLang="ko-KR" dirty="0"/>
              <a:t>: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0.001 </a:t>
            </a:r>
            <a:r>
              <a:rPr lang="ko-KR" altLang="en-US" dirty="0"/>
              <a:t>은 실험적으로 </a:t>
            </a:r>
            <a:r>
              <a:rPr lang="ko-KR" altLang="en-US" dirty="0" err="1"/>
              <a:t>잘노오더라</a:t>
            </a:r>
            <a:r>
              <a:rPr lang="ko-KR" altLang="en-US" dirty="0"/>
              <a:t> </a:t>
            </a:r>
            <a:r>
              <a:rPr lang="en-US" altLang="ko-KR" dirty="0" err="1"/>
              <a:t>sailiency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첫번째 스케일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012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필드 한번 계산하면 안해도 됨</a:t>
            </a:r>
            <a:endParaRPr lang="en-US" altLang="ko-KR" dirty="0"/>
          </a:p>
          <a:p>
            <a:r>
              <a:rPr lang="ko-KR" altLang="en-US" dirty="0"/>
              <a:t>불규칙한 패턴을 찾아내면서 </a:t>
            </a:r>
            <a:r>
              <a:rPr lang="ko-KR" altLang="en-US" dirty="0" err="1"/>
              <a:t>로버스트해짐</a:t>
            </a:r>
            <a:endParaRPr lang="en-US" altLang="ko-KR" dirty="0"/>
          </a:p>
          <a:p>
            <a:r>
              <a:rPr lang="ko-KR" altLang="en-US" dirty="0"/>
              <a:t>빨간색은 따라가고 파란색은 </a:t>
            </a:r>
            <a:r>
              <a:rPr lang="ko-KR" altLang="en-US" dirty="0" err="1"/>
              <a:t>가만히있어야함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581CF-18A3-40C5-816C-B19D9DA75A9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67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u="none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7077" y="3909769"/>
            <a:ext cx="2831123" cy="1655762"/>
          </a:xfrm>
        </p:spPr>
        <p:txBody>
          <a:bodyPr/>
          <a:lstStyle>
            <a:lvl1pPr marL="0" indent="0" algn="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B161-F13B-4AB8-A44E-A2F461358CA6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DSBA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9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9983-9A01-43AD-BE1B-CBF58AC18A83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07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44799-B5F7-47AD-A5D0-6C84396F2DFA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9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DSBA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77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C6397-F448-4B3C-90D8-2B6D0878D698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5B8FE-0DBB-406D-A80E-1DB3AB9B2EEB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3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8AD2-4B8C-40AB-951E-79A733F9B173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59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25019-1A14-4917-AF7A-FD434C353130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2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772E-EEA8-451F-9052-6594C6EE44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24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D3D3-7FE1-473A-A673-10F8DCE2CB7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6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3321E-8ED4-42FF-9580-24BA5F9203BE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8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22249"/>
            <a:ext cx="7886700" cy="5254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 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85250"/>
            <a:ext cx="9144000" cy="272749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2902" y="6539061"/>
            <a:ext cx="1075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FB8026C-5CF9-4C8F-8BB2-83B1791F0BC2}" type="datetime1">
              <a:rPr lang="en-US" altLang="ko-KR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2290" y="6577401"/>
            <a:ext cx="3086100" cy="2893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7868" y="6586158"/>
            <a:ext cx="2057400" cy="271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2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FF0000"/>
        </a:buClr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1" hangingPunct="1">
        <a:lnSpc>
          <a:spcPct val="90000"/>
        </a:lnSpc>
        <a:spcBef>
          <a:spcPts val="500"/>
        </a:spcBef>
        <a:buFont typeface="+mj-ea"/>
        <a:buAutoNum type="circleNumDbPlain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1" hangingPunct="1">
        <a:lnSpc>
          <a:spcPct val="90000"/>
        </a:lnSpc>
        <a:spcBef>
          <a:spcPts val="500"/>
        </a:spcBef>
        <a:buFont typeface="+mj-lt"/>
        <a:buAutoNum type="arabicParenR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771650" indent="-400050" algn="l" defTabSz="914400" rtl="0" eaLnBrk="1" latinLnBrk="1" hangingPunct="1">
        <a:lnSpc>
          <a:spcPct val="90000"/>
        </a:lnSpc>
        <a:spcBef>
          <a:spcPts val="500"/>
        </a:spcBef>
        <a:buFont typeface="+mj-lt"/>
        <a:buAutoNum type="romanU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0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3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Videos &amp; Unsupervised Learning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Donghwa KIM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B161-F13B-4AB8-A44E-A2F461358CA6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95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2 dimensiona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54" y="1547885"/>
            <a:ext cx="1008616" cy="11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944" y="1473437"/>
            <a:ext cx="1444174" cy="8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framework of dense trajectories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949984"/>
            <a:ext cx="7886700" cy="5254714"/>
          </a:xfrm>
        </p:spPr>
        <p:txBody>
          <a:bodyPr/>
          <a:lstStyle/>
          <a:p>
            <a:r>
              <a:rPr lang="en-US" altLang="ko-KR" dirty="0"/>
              <a:t> basic formula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사각형: 둥근 모서리 6"/>
          <p:cNvSpPr/>
          <p:nvPr/>
        </p:nvSpPr>
        <p:spPr>
          <a:xfrm>
            <a:off x="508468" y="2286297"/>
            <a:ext cx="1919672" cy="8087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2- dimensional vector field per frame</a:t>
            </a:r>
            <a:endParaRPr lang="ko-KR" altLang="en-US" sz="1400" dirty="0"/>
          </a:p>
        </p:txBody>
      </p:sp>
      <p:sp>
        <p:nvSpPr>
          <p:cNvPr id="8" name="사각형: 둥근 모서리 7"/>
          <p:cNvSpPr/>
          <p:nvPr/>
        </p:nvSpPr>
        <p:spPr>
          <a:xfrm>
            <a:off x="3109726" y="2286296"/>
            <a:ext cx="1919672" cy="8087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Magnitude is quantized in </a:t>
            </a:r>
            <a:r>
              <a:rPr lang="en-US" altLang="ko-KR" sz="1400" i="1" dirty="0"/>
              <a:t>o</a:t>
            </a:r>
            <a:r>
              <a:rPr lang="en-US" altLang="ko-KR" sz="1400" dirty="0"/>
              <a:t> orientations</a:t>
            </a:r>
            <a:endParaRPr lang="ko-KR" altLang="en-US" sz="1400" dirty="0"/>
          </a:p>
        </p:txBody>
      </p:sp>
      <p:sp>
        <p:nvSpPr>
          <p:cNvPr id="10" name="사각형: 둥근 모서리 9"/>
          <p:cNvSpPr/>
          <p:nvPr/>
        </p:nvSpPr>
        <p:spPr>
          <a:xfrm>
            <a:off x="5592157" y="4765750"/>
            <a:ext cx="3252236" cy="7958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Aggregate these responses over blocks of pixels in s in both spatial and temporal directions</a:t>
            </a:r>
            <a:endParaRPr lang="ko-KR" altLang="en-US" sz="1400" dirty="0"/>
          </a:p>
        </p:txBody>
      </p:sp>
      <p:sp>
        <p:nvSpPr>
          <p:cNvPr id="11" name="화살표: 오른쪽 10"/>
          <p:cNvSpPr/>
          <p:nvPr/>
        </p:nvSpPr>
        <p:spPr>
          <a:xfrm>
            <a:off x="2648280" y="2559660"/>
            <a:ext cx="240449" cy="296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/>
          <p:cNvSpPr/>
          <p:nvPr/>
        </p:nvSpPr>
        <p:spPr>
          <a:xfrm>
            <a:off x="5201603" y="2559660"/>
            <a:ext cx="240449" cy="296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/>
          <p:cNvSpPr/>
          <p:nvPr/>
        </p:nvSpPr>
        <p:spPr>
          <a:xfrm>
            <a:off x="5842195" y="2260137"/>
            <a:ext cx="1919672" cy="8348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Aggregate these responses over blocks of pixels</a:t>
            </a:r>
            <a:endParaRPr lang="ko-KR" altLang="en-US" sz="1400" dirty="0"/>
          </a:p>
        </p:txBody>
      </p:sp>
      <p:sp>
        <p:nvSpPr>
          <p:cNvPr id="17" name="사각형: 둥근 모서리 16"/>
          <p:cNvSpPr/>
          <p:nvPr/>
        </p:nvSpPr>
        <p:spPr>
          <a:xfrm>
            <a:off x="3147800" y="4765750"/>
            <a:ext cx="1919672" cy="79587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Concatenate responses of several adjacent pixel blocks</a:t>
            </a:r>
            <a:endParaRPr lang="ko-KR" altLang="en-US" sz="1400" dirty="0"/>
          </a:p>
        </p:txBody>
      </p:sp>
      <p:sp>
        <p:nvSpPr>
          <p:cNvPr id="41" name="사각형: 둥근 모서리 40"/>
          <p:cNvSpPr/>
          <p:nvPr/>
        </p:nvSpPr>
        <p:spPr>
          <a:xfrm>
            <a:off x="510017" y="4765750"/>
            <a:ext cx="1933956" cy="79587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Descriptors have to be normalized such as PCA</a:t>
            </a:r>
            <a:endParaRPr lang="ko-KR" altLang="en-US" sz="14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861" y="3691019"/>
            <a:ext cx="1389967" cy="945790"/>
          </a:xfrm>
          <a:prstGeom prst="rect">
            <a:avLst/>
          </a:prstGeom>
        </p:spPr>
      </p:pic>
      <p:sp>
        <p:nvSpPr>
          <p:cNvPr id="45" name="화살표: 오른쪽 44"/>
          <p:cNvSpPr/>
          <p:nvPr/>
        </p:nvSpPr>
        <p:spPr>
          <a:xfrm rot="5400000">
            <a:off x="6741231" y="3344720"/>
            <a:ext cx="240449" cy="296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/>
          <p:cNvSpPr/>
          <p:nvPr/>
        </p:nvSpPr>
        <p:spPr>
          <a:xfrm rot="10800000">
            <a:off x="5201603" y="5015274"/>
            <a:ext cx="240449" cy="296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/>
          <p:cNvSpPr/>
          <p:nvPr/>
        </p:nvSpPr>
        <p:spPr>
          <a:xfrm rot="10800000">
            <a:off x="2608961" y="5015275"/>
            <a:ext cx="240449" cy="296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54" y="3425131"/>
            <a:ext cx="1713816" cy="1288698"/>
          </a:xfrm>
          <a:prstGeom prst="rect">
            <a:avLst/>
          </a:prstGeom>
        </p:spPr>
      </p:pic>
      <p:pic>
        <p:nvPicPr>
          <p:cNvPr id="2050" name="Picture 2" descr="Image result for single orient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075" y="1636742"/>
            <a:ext cx="1659160" cy="62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113" y="3372909"/>
            <a:ext cx="1615654" cy="13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8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3 by 3 blocks in space and 2 blocks in time</a:t>
                </a:r>
              </a:p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ko-KR" dirty="0"/>
                  <a:t> X 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/>
                      <m:t>M</m:t>
                    </m:r>
                  </m:oMath>
                </a14:m>
                <a:r>
                  <a:rPr lang="en-US" altLang="ko-KR" dirty="0"/>
                  <a:t> 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1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framework of dense trajectories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58" y="1916017"/>
            <a:ext cx="5208503" cy="43773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02531" y="5924044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22411" y="6141030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width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97725" y="4466305"/>
            <a:ext cx="780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height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cxnSpLocks/>
          </p:cNvCxnSpPr>
          <p:nvPr/>
        </p:nvCxnSpPr>
        <p:spPr>
          <a:xfrm flipH="1">
            <a:off x="4946073" y="1631992"/>
            <a:ext cx="1476556" cy="126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5080" y="1376480"/>
            <a:ext cx="770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 : 3x3x2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990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framework of dense trajectories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Orientation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26" name="Picture 2" descr="http://webvision.med.utah.edu/imageswv/tun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17"/>
          <a:stretch/>
        </p:blipFill>
        <p:spPr bwMode="auto">
          <a:xfrm>
            <a:off x="1820167" y="1396686"/>
            <a:ext cx="5390345" cy="48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3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/>
          <p:cNvSpPr/>
          <p:nvPr/>
        </p:nvSpPr>
        <p:spPr>
          <a:xfrm>
            <a:off x="5389848" y="3473680"/>
            <a:ext cx="1192489" cy="3000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framework of dense trajectories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사각형: 둥근 모서리 6"/>
          <p:cNvSpPr/>
          <p:nvPr/>
        </p:nvSpPr>
        <p:spPr>
          <a:xfrm>
            <a:off x="874974" y="4344368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5462248" y="3139851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</a:t>
            </a:r>
            <a:endParaRPr lang="ko-KR" altLang="en-US" sz="1200" b="1" dirty="0"/>
          </a:p>
        </p:txBody>
      </p:sp>
      <p:sp>
        <p:nvSpPr>
          <p:cNvPr id="10" name="사각형: 둥근 모서리 9"/>
          <p:cNvSpPr/>
          <p:nvPr/>
        </p:nvSpPr>
        <p:spPr>
          <a:xfrm>
            <a:off x="5462248" y="4023354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sp>
        <p:nvSpPr>
          <p:cNvPr id="11" name="사각형: 둥근 모서리 10"/>
          <p:cNvSpPr/>
          <p:nvPr/>
        </p:nvSpPr>
        <p:spPr>
          <a:xfrm>
            <a:off x="5462248" y="4888655"/>
            <a:ext cx="1074806" cy="6676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Structure</a:t>
            </a:r>
            <a:endParaRPr lang="ko-KR" altLang="en-US" sz="1200" b="1" dirty="0"/>
          </a:p>
        </p:txBody>
      </p:sp>
      <p:sp>
        <p:nvSpPr>
          <p:cNvPr id="12" name="사각형: 둥근 모서리 11"/>
          <p:cNvSpPr/>
          <p:nvPr/>
        </p:nvSpPr>
        <p:spPr>
          <a:xfrm>
            <a:off x="5462248" y="5747849"/>
            <a:ext cx="1074806" cy="66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Motion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6582337" y="5892287"/>
            <a:ext cx="20674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histograms of optical flow</a:t>
            </a:r>
          </a:p>
          <a:p>
            <a:r>
              <a:rPr lang="en-US" altLang="ko-KR" sz="1400" dirty="0"/>
              <a:t>(HOF, MBH)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6582337" y="5037818"/>
            <a:ext cx="256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histograms of oriented gradients</a:t>
            </a:r>
          </a:p>
          <a:p>
            <a:r>
              <a:rPr lang="en-US" altLang="ko-KR" sz="1400" dirty="0"/>
              <a:t>(HOG, SIFT)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582337" y="4118926"/>
            <a:ext cx="1396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point coordinate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0" y="1065035"/>
            <a:ext cx="6608312" cy="1882931"/>
          </a:xfrm>
          <a:prstGeom prst="rect">
            <a:avLst/>
          </a:prstGeom>
        </p:spPr>
      </p:pic>
      <p:cxnSp>
        <p:nvCxnSpPr>
          <p:cNvPr id="19" name="직선 연결선 18"/>
          <p:cNvCxnSpPr>
            <a:cxnSpLocks/>
          </p:cNvCxnSpPr>
          <p:nvPr/>
        </p:nvCxnSpPr>
        <p:spPr>
          <a:xfrm>
            <a:off x="3945164" y="1516743"/>
            <a:ext cx="31750" cy="7547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cxnSpLocks/>
          </p:cNvCxnSpPr>
          <p:nvPr/>
        </p:nvCxnSpPr>
        <p:spPr>
          <a:xfrm flipH="1">
            <a:off x="3666672" y="1730546"/>
            <a:ext cx="556985" cy="344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/>
          <p:cNvSpPr/>
          <p:nvPr/>
        </p:nvSpPr>
        <p:spPr>
          <a:xfrm>
            <a:off x="2653640" y="3763797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28" name="사각형: 둥근 모서리 27"/>
          <p:cNvSpPr/>
          <p:nvPr/>
        </p:nvSpPr>
        <p:spPr>
          <a:xfrm>
            <a:off x="2806040" y="3916197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29" name="사각형: 둥근 모서리 28"/>
          <p:cNvSpPr/>
          <p:nvPr/>
        </p:nvSpPr>
        <p:spPr>
          <a:xfrm>
            <a:off x="2958440" y="4068597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32" name="사각형: 둥근 모서리 31"/>
          <p:cNvSpPr/>
          <p:nvPr/>
        </p:nvSpPr>
        <p:spPr>
          <a:xfrm>
            <a:off x="3415640" y="4525797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33" name="사각형: 둥근 모서리 32"/>
          <p:cNvSpPr/>
          <p:nvPr/>
        </p:nvSpPr>
        <p:spPr>
          <a:xfrm>
            <a:off x="3568040" y="4678197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34" name="사각형: 둥근 모서리 33"/>
          <p:cNvSpPr/>
          <p:nvPr/>
        </p:nvSpPr>
        <p:spPr>
          <a:xfrm>
            <a:off x="3720440" y="4830597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cxnSp>
        <p:nvCxnSpPr>
          <p:cNvPr id="36" name="직선 화살표 연결선 35"/>
          <p:cNvCxnSpPr>
            <a:cxnSpLocks/>
          </p:cNvCxnSpPr>
          <p:nvPr/>
        </p:nvCxnSpPr>
        <p:spPr>
          <a:xfrm flipV="1">
            <a:off x="2148114" y="4678197"/>
            <a:ext cx="4481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cxnSpLocks/>
            <a:stCxn id="28" idx="0"/>
            <a:endCxn id="9" idx="1"/>
          </p:cNvCxnSpPr>
          <p:nvPr/>
        </p:nvCxnSpPr>
        <p:spPr>
          <a:xfrm flipV="1">
            <a:off x="3343443" y="3473680"/>
            <a:ext cx="2118805" cy="442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3" idx="0"/>
            <a:endCxn id="9" idx="1"/>
          </p:cNvCxnSpPr>
          <p:nvPr/>
        </p:nvCxnSpPr>
        <p:spPr>
          <a:xfrm flipV="1">
            <a:off x="4105443" y="3473680"/>
            <a:ext cx="1356805" cy="1204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7" idx="0"/>
            <a:endCxn id="9" idx="1"/>
          </p:cNvCxnSpPr>
          <p:nvPr/>
        </p:nvCxnSpPr>
        <p:spPr>
          <a:xfrm flipV="1">
            <a:off x="3191043" y="3473680"/>
            <a:ext cx="2271205" cy="290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9" idx="1"/>
          </p:cNvCxnSpPr>
          <p:nvPr/>
        </p:nvCxnSpPr>
        <p:spPr>
          <a:xfrm flipV="1">
            <a:off x="3945164" y="3473680"/>
            <a:ext cx="1517084" cy="1052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9" idx="0"/>
            <a:endCxn id="9" idx="1"/>
          </p:cNvCxnSpPr>
          <p:nvPr/>
        </p:nvCxnSpPr>
        <p:spPr>
          <a:xfrm flipV="1">
            <a:off x="3495843" y="3473680"/>
            <a:ext cx="1966405" cy="59491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34" idx="0"/>
            <a:endCxn id="9" idx="1"/>
          </p:cNvCxnSpPr>
          <p:nvPr/>
        </p:nvCxnSpPr>
        <p:spPr>
          <a:xfrm flipV="1">
            <a:off x="4257843" y="3473680"/>
            <a:ext cx="1204405" cy="1356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9" idx="2"/>
            <a:endCxn id="10" idx="0"/>
          </p:cNvCxnSpPr>
          <p:nvPr/>
        </p:nvCxnSpPr>
        <p:spPr>
          <a:xfrm>
            <a:off x="5999651" y="3807509"/>
            <a:ext cx="0" cy="215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0" idx="2"/>
            <a:endCxn id="11" idx="0"/>
          </p:cNvCxnSpPr>
          <p:nvPr/>
        </p:nvCxnSpPr>
        <p:spPr>
          <a:xfrm>
            <a:off x="5999651" y="4691012"/>
            <a:ext cx="0" cy="197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1" idx="2"/>
            <a:endCxn id="12" idx="0"/>
          </p:cNvCxnSpPr>
          <p:nvPr/>
        </p:nvCxnSpPr>
        <p:spPr>
          <a:xfrm>
            <a:off x="5999651" y="5556313"/>
            <a:ext cx="0" cy="191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 rot="20324217">
            <a:off x="4162725" y="1621194"/>
            <a:ext cx="505708" cy="410839"/>
            <a:chOff x="1656353" y="3365252"/>
            <a:chExt cx="534766" cy="414431"/>
          </a:xfrm>
        </p:grpSpPr>
        <p:sp>
          <p:nvSpPr>
            <p:cNvPr id="23" name="평행 사변형 22"/>
            <p:cNvSpPr/>
            <p:nvPr/>
          </p:nvSpPr>
          <p:spPr>
            <a:xfrm>
              <a:off x="1656353" y="3367774"/>
              <a:ext cx="534766" cy="411909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/>
            <p:cNvCxnSpPr>
              <a:cxnSpLocks/>
            </p:cNvCxnSpPr>
            <p:nvPr/>
          </p:nvCxnSpPr>
          <p:spPr>
            <a:xfrm>
              <a:off x="1728597" y="3564203"/>
              <a:ext cx="39027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cxnSpLocks/>
              <a:stCxn id="23" idx="1"/>
            </p:cNvCxnSpPr>
            <p:nvPr/>
          </p:nvCxnSpPr>
          <p:spPr>
            <a:xfrm rot="1275783">
              <a:off x="1902532" y="3365252"/>
              <a:ext cx="59257" cy="38977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898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framework of dense trajectories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Descriptor : HOG, HOF and MBH</a:t>
            </a:r>
          </a:p>
          <a:p>
            <a:pPr lvl="1"/>
            <a:r>
              <a:rPr lang="en-US" altLang="ko-KR" dirty="0"/>
              <a:t>HOG : Gradient magnitude responses in horizontal and vertical directions.</a:t>
            </a:r>
          </a:p>
          <a:p>
            <a:pPr lvl="1"/>
            <a:r>
              <a:rPr lang="en-US" altLang="ko-KR" dirty="0"/>
              <a:t>HOF : Optical flow displacement vectors in horizontal and vertical directions</a:t>
            </a:r>
          </a:p>
          <a:p>
            <a:pPr lvl="1"/>
            <a:r>
              <a:rPr lang="en-US" altLang="ko-KR" dirty="0"/>
              <a:t>MBH:  To represent the oriented gradients computed over the vertical and the horizontal optical flow components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gray-level “images” of the motion components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dirty="0"/>
              <a:t>Combined </a:t>
            </a:r>
            <a:r>
              <a:rPr lang="en-US" altLang="ko-KR" dirty="0" err="1"/>
              <a:t>MBHx</a:t>
            </a:r>
            <a:r>
              <a:rPr lang="en-US" altLang="ko-KR" dirty="0"/>
              <a:t> and </a:t>
            </a:r>
            <a:r>
              <a:rPr lang="en-US" altLang="ko-KR" dirty="0" err="1"/>
              <a:t>MBHy</a:t>
            </a:r>
            <a:endParaRPr lang="en-US" altLang="ko-KR" dirty="0"/>
          </a:p>
          <a:p>
            <a:pPr lvl="2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992" y="3679698"/>
            <a:ext cx="2939713" cy="20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287960" y="995375"/>
                <a:ext cx="7886700" cy="5254714"/>
              </a:xfrm>
            </p:spPr>
            <p:txBody>
              <a:bodyPr/>
              <a:lstStyle/>
              <a:p>
                <a:r>
                  <a:rPr lang="en-US" altLang="ko-KR" dirty="0"/>
                  <a:t> We don’t want to track regions in the video that are too smooth.</a:t>
                </a:r>
              </a:p>
              <a:p>
                <a:pPr lvl="1"/>
                <a:r>
                  <a:rPr lang="en-US" altLang="ko-KR" dirty="0"/>
                  <a:t>Pyramidal images</a:t>
                </a:r>
              </a:p>
              <a:p>
                <a:pPr marL="914400" lvl="2" indent="0">
                  <a:buNone/>
                </a:pPr>
                <a:r>
                  <a:rPr lang="en-US" altLang="ko-KR" dirty="0"/>
                  <a:t>The spatial scale increases by a factor of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1 /</m:t>
                    </m:r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altLang="ko-KR" dirty="0"/>
              </a:p>
              <a:p>
                <a:pPr marL="742950" lvl="1" indent="-285750"/>
                <a:r>
                  <a:rPr lang="en-US" altLang="ko-KR" dirty="0"/>
                  <a:t> Sampling at each scale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Grid : 5 x 5 [</a:t>
                </a:r>
                <a:r>
                  <a:rPr lang="en-US" altLang="ko-KR" dirty="0" err="1"/>
                  <a:t>pxls</a:t>
                </a:r>
                <a:r>
                  <a:rPr lang="en-US" altLang="ko-KR" dirty="0"/>
                  <a:t>]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(experimentally decided)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Remove the point  (Auto-correlation &lt; a criterion)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960" y="995375"/>
                <a:ext cx="7886700" cy="5254714"/>
              </a:xfrm>
              <a:blipFill>
                <a:blip r:embed="rId3"/>
                <a:stretch>
                  <a:fillRect l="-696" t="-1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369" y="3436034"/>
            <a:ext cx="4487961" cy="2462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489" y="3476735"/>
            <a:ext cx="2414001" cy="23363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2692" y="6159678"/>
            <a:ext cx="79313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Shi, J. (1994). </a:t>
            </a:r>
            <a:r>
              <a:rPr lang="en-US" altLang="ko-KR" sz="1000" i="1" dirty="0"/>
              <a:t>Good features to track.</a:t>
            </a:r>
            <a:r>
              <a:rPr lang="en-US" altLang="ko-KR" sz="1000" dirty="0"/>
              <a:t> Paper presented at the Computer Vision and Pattern Recognition, 1994. Proceedings CVPR'94., 1994 IEEE Computer Society Conference on.</a:t>
            </a:r>
          </a:p>
          <a:p>
            <a:endParaRPr lang="ko-KR" altLang="en-US" i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507" y="2861699"/>
            <a:ext cx="2419350" cy="542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t="17975" r="4900"/>
          <a:stretch/>
        </p:blipFill>
        <p:spPr>
          <a:xfrm>
            <a:off x="6815381" y="1462530"/>
            <a:ext cx="1972962" cy="1370402"/>
          </a:xfrm>
          <a:prstGeom prst="rect">
            <a:avLst/>
          </a:prstGeom>
        </p:spPr>
      </p:pic>
      <p:sp>
        <p:nvSpPr>
          <p:cNvPr id="12" name="사각형: 둥근 모서리 11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3" name="왼쪽 중괄호 12"/>
          <p:cNvSpPr/>
          <p:nvPr/>
        </p:nvSpPr>
        <p:spPr>
          <a:xfrm>
            <a:off x="6740906" y="4063489"/>
            <a:ext cx="136962" cy="16385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57422" y="4556718"/>
            <a:ext cx="114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8 spatial scale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937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</p:spPr>
            <p:txBody>
              <a:bodyPr/>
              <a:lstStyle/>
              <a:p>
                <a:r>
                  <a:rPr lang="en-US" altLang="ko-KR" b="1" dirty="0"/>
                  <a:t> Trajectories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each</m:t>
                    </m:r>
                    <m:r>
                      <a:rPr lang="en-US" altLang="ko-KR" b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frame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: </a:t>
                </a:r>
                <a:r>
                  <a:rPr lang="en-US" altLang="ko-KR" dirty="0"/>
                  <a:t>dense optical flow field between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 : horizontal components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en-US" altLang="ko-KR" b="1" dirty="0"/>
                  <a:t>vertical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; a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smoothed by median filter</a:t>
                </a:r>
                <a:r>
                  <a:rPr lang="en-US" altLang="ko-KR" b="1" dirty="0"/>
                  <a:t> </a:t>
                </a:r>
                <a:r>
                  <a:rPr lang="en-US" altLang="ko-KR" dirty="0"/>
                  <a:t>[3x3] pixels</a:t>
                </a:r>
              </a:p>
              <a:p>
                <a:pPr lvl="2"/>
                <a:r>
                  <a:rPr lang="en-US" altLang="ko-KR" dirty="0"/>
                  <a:t>Robust to outliers than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bilinear interpolation</a:t>
                </a:r>
              </a:p>
              <a:p>
                <a:pPr lvl="2"/>
                <a:r>
                  <a:rPr lang="en-US" altLang="ko-KR" dirty="0"/>
                  <a:t>Allows to maintain a sharp motion boundary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  <a:blipFill>
                <a:blip r:embed="rId3"/>
                <a:stretch>
                  <a:fillRect l="-696" t="-1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12902" y="6539061"/>
            <a:ext cx="1075058" cy="365125"/>
          </a:xfrm>
        </p:spPr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72290" y="6577401"/>
            <a:ext cx="3086100" cy="289353"/>
          </a:xfrm>
        </p:spPr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7868" y="6586158"/>
            <a:ext cx="2057400" cy="271842"/>
          </a:xfrm>
        </p:spPr>
        <p:txBody>
          <a:bodyPr/>
          <a:lstStyle/>
          <a:p>
            <a:fld id="{84494212-6E78-4D35-9B38-45C756EF165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Bilinear interpo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31" y="3830652"/>
            <a:ext cx="2609850" cy="26193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223" y="5062613"/>
            <a:ext cx="3264747" cy="5915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223" y="5799101"/>
            <a:ext cx="3369043" cy="3652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6058390" y="6292840"/>
            <a:ext cx="28768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https://en.wikipedia.org/wiki/Bilinear_interpolation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223" y="4030078"/>
            <a:ext cx="3263589" cy="89286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7530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</p:spPr>
            <p:txBody>
              <a:bodyPr/>
              <a:lstStyle/>
              <a:p>
                <a:r>
                  <a:rPr lang="en-US" altLang="ko-KR" b="1" dirty="0"/>
                  <a:t> Trajectories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each</m:t>
                    </m:r>
                    <m:r>
                      <a:rPr lang="en-US" altLang="ko-KR" b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frame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: </a:t>
                </a:r>
                <a:r>
                  <a:rPr lang="en-US" altLang="ko-KR" dirty="0"/>
                  <a:t>dense optical flow field between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 : horizontal components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en-US" altLang="ko-KR" b="1" dirty="0"/>
                  <a:t>vertical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; a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smoothed by </a:t>
                </a:r>
                <a:r>
                  <a:rPr lang="en-US" altLang="ko-KR" b="1" dirty="0">
                    <a:solidFill>
                      <a:srgbClr val="2508B8"/>
                    </a:solidFill>
                  </a:rPr>
                  <a:t>median filter</a:t>
                </a:r>
                <a:r>
                  <a:rPr lang="en-US" altLang="ko-KR" b="1" dirty="0"/>
                  <a:t> </a:t>
                </a:r>
                <a:r>
                  <a:rPr lang="en-US" altLang="ko-KR" dirty="0"/>
                  <a:t>[3x3] pixels</a:t>
                </a:r>
              </a:p>
              <a:p>
                <a:pPr lvl="2"/>
                <a:r>
                  <a:rPr lang="en-US" altLang="ko-KR" dirty="0"/>
                  <a:t>Robust to outliers than bilinear interpolation</a:t>
                </a:r>
              </a:p>
              <a:p>
                <a:pPr lvl="2"/>
                <a:r>
                  <a:rPr lang="en-US" altLang="ko-KR" dirty="0"/>
                  <a:t>Allows to maintain a sharp motion boundary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  <a:blipFill>
                <a:blip r:embed="rId3"/>
                <a:stretch>
                  <a:fillRect l="-696" t="-1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12902" y="6539061"/>
            <a:ext cx="1075058" cy="365125"/>
          </a:xfrm>
        </p:spPr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72290" y="6577401"/>
            <a:ext cx="3086100" cy="289353"/>
          </a:xfrm>
        </p:spPr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7868" y="6586158"/>
            <a:ext cx="2057400" cy="271842"/>
          </a:xfrm>
        </p:spPr>
        <p:txBody>
          <a:bodyPr/>
          <a:lstStyle/>
          <a:p>
            <a:fld id="{84494212-6E78-4D35-9B38-45C756EF165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58390" y="6292840"/>
            <a:ext cx="28768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66" y="3952934"/>
            <a:ext cx="3545850" cy="2191112"/>
          </a:xfrm>
          <a:prstGeom prst="rect">
            <a:avLst/>
          </a:prstGeom>
          <a:ln>
            <a:solidFill>
              <a:srgbClr val="2508B8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840160" y="6320734"/>
            <a:ext cx="71949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http://what-when-how.com/embedded-image-processing-on-the-tms320c6000-dsp/non-linear-filtering-of-images-image-processing-part-1/</a:t>
            </a:r>
            <a:endParaRPr lang="ko-KR" altLang="en-US" sz="9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950" y="4037600"/>
            <a:ext cx="2966032" cy="1791202"/>
          </a:xfrm>
          <a:prstGeom prst="rect">
            <a:avLst/>
          </a:prstGeom>
          <a:ln>
            <a:solidFill>
              <a:srgbClr val="2508B8"/>
            </a:solidFill>
          </a:ln>
        </p:spPr>
      </p:pic>
    </p:spTree>
    <p:extLst>
      <p:ext uri="{BB962C8B-B14F-4D97-AF65-F5344CB8AC3E}">
        <p14:creationId xmlns:p14="http://schemas.microsoft.com/office/powerpoint/2010/main" val="395906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</p:spPr>
            <p:txBody>
              <a:bodyPr/>
              <a:lstStyle/>
              <a:p>
                <a:r>
                  <a:rPr lang="en-US" altLang="ko-KR" b="1" dirty="0"/>
                  <a:t> Trajectories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each</m:t>
                    </m:r>
                    <m:r>
                      <a:rPr lang="en-US" altLang="ko-KR" b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frame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: </a:t>
                </a:r>
                <a:r>
                  <a:rPr lang="en-US" altLang="ko-KR" dirty="0"/>
                  <a:t>dense optical flow field between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 : horizontal components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en-US" altLang="ko-KR" b="1" dirty="0"/>
                  <a:t>vertical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; a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smoothed by </a:t>
                </a:r>
                <a:r>
                  <a:rPr lang="en-US" altLang="ko-KR" b="1" dirty="0">
                    <a:solidFill>
                      <a:srgbClr val="2508B8"/>
                    </a:solidFill>
                  </a:rPr>
                  <a:t>median filter </a:t>
                </a:r>
                <a:r>
                  <a:rPr lang="en-US" altLang="ko-KR" dirty="0"/>
                  <a:t>[3x3] pixels</a:t>
                </a:r>
              </a:p>
              <a:p>
                <a:pPr lvl="2"/>
                <a:r>
                  <a:rPr lang="en-US" altLang="ko-KR" dirty="0"/>
                  <a:t>Robust to outliers than bilinear interpolation</a:t>
                </a:r>
              </a:p>
              <a:p>
                <a:pPr lvl="2"/>
                <a:r>
                  <a:rPr lang="en-US" altLang="ko-KR" dirty="0"/>
                  <a:t>Allows to maintain a sharp motion boundary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  <a:blipFill>
                <a:blip r:embed="rId3"/>
                <a:stretch>
                  <a:fillRect l="-696" t="-1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12902" y="6539061"/>
            <a:ext cx="1075058" cy="365125"/>
          </a:xfrm>
        </p:spPr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72290" y="6577401"/>
            <a:ext cx="3086100" cy="289353"/>
          </a:xfrm>
        </p:spPr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7868" y="6586158"/>
            <a:ext cx="2057400" cy="271842"/>
          </a:xfrm>
        </p:spPr>
        <p:txBody>
          <a:bodyPr/>
          <a:lstStyle/>
          <a:p>
            <a:fld id="{84494212-6E78-4D35-9B38-45C756EF165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648272" y="3940014"/>
            <a:ext cx="3410118" cy="2283860"/>
            <a:chOff x="2461660" y="3952455"/>
            <a:chExt cx="3410118" cy="228386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9102" y="3952455"/>
              <a:ext cx="2912676" cy="2283860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2794828" y="4329404"/>
              <a:ext cx="276432" cy="491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61660" y="3952455"/>
              <a:ext cx="964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Kernel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305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</p:spPr>
            <p:txBody>
              <a:bodyPr/>
              <a:lstStyle/>
              <a:p>
                <a:r>
                  <a:rPr lang="en-US" altLang="ko-KR" b="1" dirty="0"/>
                  <a:t> Trajectories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each</m:t>
                    </m:r>
                    <m:r>
                      <a:rPr lang="en-US" altLang="ko-KR" b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frame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: </a:t>
                </a:r>
                <a:r>
                  <a:rPr lang="en-US" altLang="ko-KR" dirty="0"/>
                  <a:t>dense optical flow field between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 : horizontal components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en-US" altLang="ko-KR" b="1" dirty="0"/>
                  <a:t>vertical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; a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smoothed by median filter [3x3] pixels</a:t>
                </a:r>
              </a:p>
              <a:p>
                <a:pPr lvl="2"/>
                <a:r>
                  <a:rPr lang="en-US" altLang="ko-KR" dirty="0"/>
                  <a:t>Robust to outliers than bilinear interpolation</a:t>
                </a:r>
              </a:p>
              <a:p>
                <a:pPr lvl="2"/>
                <a:r>
                  <a:rPr lang="en-US" altLang="ko-KR" dirty="0"/>
                  <a:t>Allows to maintain a sharp motion boundary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Optical flow field is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derived from neighborhoods of two consecutive frames</a:t>
                </a:r>
              </a:p>
              <a:p>
                <a:pPr lvl="1"/>
                <a:r>
                  <a:rPr lang="en-US" altLang="ko-KR" dirty="0"/>
                  <a:t>Polynomial expansion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  <a:blipFill>
                <a:blip r:embed="rId3"/>
                <a:stretch>
                  <a:fillRect l="-696" t="-1160" r="-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12902" y="6539061"/>
            <a:ext cx="1075058" cy="365125"/>
          </a:xfrm>
        </p:spPr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72290" y="6577401"/>
            <a:ext cx="3086100" cy="289353"/>
          </a:xfrm>
        </p:spPr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7868" y="6586158"/>
            <a:ext cx="2057400" cy="271842"/>
          </a:xfrm>
        </p:spPr>
        <p:txBody>
          <a:bodyPr/>
          <a:lstStyle/>
          <a:p>
            <a:fld id="{84494212-6E78-4D35-9B38-45C756EF165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17" y="3839384"/>
            <a:ext cx="4252429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1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 Video </a:t>
            </a:r>
          </a:p>
          <a:p>
            <a:pPr lvl="1"/>
            <a:r>
              <a:rPr lang="en-US" altLang="ko-KR" sz="2400" dirty="0"/>
              <a:t> Dense trajectories and motion boundary descriptors</a:t>
            </a:r>
          </a:p>
          <a:p>
            <a:pPr lvl="1"/>
            <a:endParaRPr lang="en-US" altLang="ko-KR" sz="2400" dirty="0"/>
          </a:p>
          <a:p>
            <a:pPr lvl="1"/>
            <a:r>
              <a:rPr lang="en-US" altLang="ko-KR" sz="2400" dirty="0"/>
              <a:t> </a:t>
            </a:r>
            <a:r>
              <a:rPr lang="en-US" altLang="ko-KR" sz="2400" dirty="0" err="1"/>
              <a:t>Spatio</a:t>
            </a:r>
            <a:r>
              <a:rPr lang="en-US" altLang="ko-KR" sz="2400" dirty="0"/>
              <a:t>-Temporal </a:t>
            </a:r>
            <a:r>
              <a:rPr lang="en-US" altLang="ko-KR" sz="2400" dirty="0" err="1"/>
              <a:t>ConvNet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lvl="1"/>
            <a:r>
              <a:rPr lang="en-US" altLang="ko-KR" sz="2400" dirty="0"/>
              <a:t> Long-time </a:t>
            </a:r>
            <a:r>
              <a:rPr lang="en-US" altLang="ko-KR" sz="2400" dirty="0" err="1"/>
              <a:t>Spatio</a:t>
            </a:r>
            <a:r>
              <a:rPr lang="en-US" altLang="ko-KR" sz="2400" dirty="0"/>
              <a:t> – Temporal </a:t>
            </a:r>
            <a:r>
              <a:rPr lang="en-US" altLang="ko-KR" sz="2400" dirty="0" err="1"/>
              <a:t>ConvNets</a:t>
            </a:r>
            <a:r>
              <a:rPr lang="en-US" altLang="ko-KR" sz="2400" dirty="0"/>
              <a:t> </a:t>
            </a:r>
          </a:p>
          <a:p>
            <a:pPr marL="457200" lvl="1" indent="0">
              <a:buNone/>
            </a:pPr>
            <a:endParaRPr lang="en-US" altLang="ko-KR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259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</p:spPr>
            <p:txBody>
              <a:bodyPr/>
              <a:lstStyle/>
              <a:p>
                <a:r>
                  <a:rPr lang="en-US" altLang="ko-KR" b="1" dirty="0"/>
                  <a:t> </a:t>
                </a:r>
                <a:r>
                  <a:rPr lang="en-US" altLang="ko-KR" dirty="0"/>
                  <a:t>Trajectories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each</m:t>
                    </m:r>
                    <m:r>
                      <a:rPr lang="en-US" altLang="ko-KR" b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frame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: </a:t>
                </a:r>
                <a:r>
                  <a:rPr lang="en-US" altLang="ko-KR" dirty="0"/>
                  <a:t>dense optical flow field between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 : </a:t>
                </a:r>
                <a:r>
                  <a:rPr lang="en-US" altLang="ko-KR" dirty="0"/>
                  <a:t>horizontal components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: vertical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dirty="0"/>
                  <a:t>in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; a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smoothed by median filter [3x3] pixels</a:t>
                </a:r>
              </a:p>
              <a:p>
                <a:pPr lvl="2"/>
                <a:r>
                  <a:rPr lang="en-US" altLang="ko-KR" dirty="0"/>
                  <a:t>Robust to outliers than bilinear interpolation</a:t>
                </a:r>
              </a:p>
              <a:p>
                <a:pPr lvl="2"/>
                <a:r>
                  <a:rPr lang="en-US" altLang="ko-KR" dirty="0"/>
                  <a:t>Allows to maintain a sharp motion boundary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Optical flow field is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derived from neighborhoods of two consecutive frames</a:t>
                </a:r>
              </a:p>
              <a:p>
                <a:pPr lvl="1"/>
                <a:r>
                  <a:rPr lang="en-US" altLang="ko-KR" dirty="0"/>
                  <a:t>Polynomial expansion</a:t>
                </a:r>
              </a:p>
              <a:p>
                <a:pPr lvl="1"/>
                <a:r>
                  <a:rPr lang="en-US" altLang="ko-KR" b="0" dirty="0"/>
                  <a:t>Concatenated to form trajectories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ko-KR" dirty="0"/>
                  <a:t>,…)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L = 15 frames ; they  tend to drift from their initial locations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  <a:blipFill>
                <a:blip r:embed="rId3"/>
                <a:stretch>
                  <a:fillRect l="-696" t="-1160" r="-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12902" y="6539061"/>
            <a:ext cx="1075058" cy="365125"/>
          </a:xfrm>
        </p:spPr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72290" y="6577401"/>
            <a:ext cx="3086100" cy="289353"/>
          </a:xfrm>
        </p:spPr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7868" y="6586158"/>
            <a:ext cx="2057400" cy="271842"/>
          </a:xfrm>
        </p:spPr>
        <p:txBody>
          <a:bodyPr/>
          <a:lstStyle/>
          <a:p>
            <a:fld id="{84494212-6E78-4D35-9B38-45C756EF165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118" y="5134271"/>
            <a:ext cx="1848776" cy="136086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184" y="5552230"/>
            <a:ext cx="1629126" cy="10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57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</p:spPr>
            <p:txBody>
              <a:bodyPr/>
              <a:lstStyle/>
              <a:p>
                <a:r>
                  <a:rPr lang="en-US" altLang="ko-KR" b="1" dirty="0"/>
                  <a:t> </a:t>
                </a:r>
                <a:r>
                  <a:rPr lang="en-US" altLang="ko-KR" dirty="0"/>
                  <a:t>Trajectories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each</m:t>
                    </m:r>
                    <m:r>
                      <a:rPr lang="en-US" altLang="ko-KR" b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>
                        <a:latin typeface="Cambria Math" panose="02040503050406030204" pitchFamily="18" charset="0"/>
                      </a:rPr>
                      <m:t>frame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: </a:t>
                </a:r>
                <a:r>
                  <a:rPr lang="en-US" altLang="ko-KR" dirty="0"/>
                  <a:t>dense optical flow field between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 : </a:t>
                </a:r>
                <a:r>
                  <a:rPr lang="en-US" altLang="ko-KR" dirty="0"/>
                  <a:t>horizontal components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: vertical components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dirty="0"/>
                  <a:t>in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dirty="0"/>
                  <a:t> ; a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-&gt;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smoothed by median filter [3x3] pixels</a:t>
                </a:r>
              </a:p>
              <a:p>
                <a:pPr lvl="2"/>
                <a:r>
                  <a:rPr lang="en-US" altLang="ko-KR" dirty="0"/>
                  <a:t>Robust to outliers than bilinear interpolation</a:t>
                </a:r>
              </a:p>
              <a:p>
                <a:pPr lvl="2"/>
                <a:r>
                  <a:rPr lang="en-US" altLang="ko-KR" dirty="0"/>
                  <a:t>Allows to maintain a sharp motion boundary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Optical flow field is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derived from neighborhoods of two consecutive frames</a:t>
                </a:r>
              </a:p>
              <a:p>
                <a:pPr lvl="1"/>
                <a:r>
                  <a:rPr lang="en-US" altLang="ko-KR" dirty="0"/>
                  <a:t>Polynomial expansion</a:t>
                </a:r>
              </a:p>
              <a:p>
                <a:pPr lvl="1"/>
                <a:r>
                  <a:rPr lang="en-US" altLang="ko-KR" b="0" dirty="0"/>
                  <a:t>Concatenated to form trajectories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ko-KR" dirty="0"/>
                  <a:t>,…)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L = 15 frames ; they  tend to drift from their initial locations</a:t>
                </a:r>
              </a:p>
              <a:p>
                <a:pPr lvl="1"/>
                <a:r>
                  <a:rPr lang="en-US" altLang="ko-KR" dirty="0"/>
                  <a:t>Prune them in a post-processing stage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Trajectories with sudden large displacement, most likely to be erroneous</a:t>
                </a:r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  <a:blipFill>
                <a:blip r:embed="rId3"/>
                <a:stretch>
                  <a:fillRect l="-696" t="-1160" r="-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12902" y="6539061"/>
            <a:ext cx="1075058" cy="365125"/>
          </a:xfrm>
        </p:spPr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72290" y="6577401"/>
            <a:ext cx="3086100" cy="289353"/>
          </a:xfrm>
        </p:spPr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7868" y="6586158"/>
            <a:ext cx="2057400" cy="271842"/>
          </a:xfrm>
        </p:spPr>
        <p:txBody>
          <a:bodyPr/>
          <a:lstStyle/>
          <a:p>
            <a:fld id="{84494212-6E78-4D35-9B38-45C756EF165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17" y="3839384"/>
            <a:ext cx="4252429" cy="3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</p:spPr>
            <p:txBody>
              <a:bodyPr/>
              <a:lstStyle/>
              <a:p>
                <a:r>
                  <a:rPr lang="en-US" altLang="ko-KR" dirty="0"/>
                  <a:t> Trajectory shape descriptor</a:t>
                </a:r>
              </a:p>
              <a:p>
                <a:pPr lvl="1"/>
                <a:r>
                  <a:rPr lang="en-US" altLang="ko-KR" dirty="0"/>
                  <a:t>The shape encodes local motion patterns</a:t>
                </a:r>
              </a:p>
              <a:p>
                <a:pPr lvl="1"/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)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b="0" i="0" dirty="0">
                    <a:latin typeface="Cambria Math" panose="02040503050406030204" pitchFamily="18" charset="0"/>
                  </a:rPr>
                  <a:t> :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displacement vector</a:t>
                </a:r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Normalized displacement vector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A 30 dimensional descriptor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  <a:blipFill>
                <a:blip r:embed="rId2"/>
                <a:stretch>
                  <a:fillRect l="-696" t="-1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12902" y="6539061"/>
            <a:ext cx="1075058" cy="365125"/>
          </a:xfrm>
        </p:spPr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72290" y="6577401"/>
            <a:ext cx="3086100" cy="289353"/>
          </a:xfrm>
        </p:spPr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7868" y="6586158"/>
            <a:ext cx="2057400" cy="271842"/>
          </a:xfrm>
        </p:spPr>
        <p:txBody>
          <a:bodyPr/>
          <a:lstStyle/>
          <a:p>
            <a:fld id="{84494212-6E78-4D35-9B38-45C756EF165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/>
          <p:cNvSpPr/>
          <p:nvPr/>
        </p:nvSpPr>
        <p:spPr>
          <a:xfrm>
            <a:off x="137887" y="3099560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cxnSp>
        <p:nvCxnSpPr>
          <p:cNvPr id="11" name="직선 화살표 연결선 10"/>
          <p:cNvCxnSpPr>
            <a:cxnSpLocks/>
            <a:stCxn id="14" idx="2"/>
            <a:endCxn id="10" idx="0"/>
          </p:cNvCxnSpPr>
          <p:nvPr/>
        </p:nvCxnSpPr>
        <p:spPr>
          <a:xfrm>
            <a:off x="675290" y="2715318"/>
            <a:ext cx="0" cy="38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38" y="2148726"/>
            <a:ext cx="2149376" cy="647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514588" y="3534616"/>
                <a:ext cx="4286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altLang="ko-KR" dirty="0"/>
                  <a:t>Trajectories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altLang="ko-KR" dirty="0"/>
                  <a:t>,…) +</a:t>
                </a: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588" y="3534616"/>
                <a:ext cx="4286366" cy="369332"/>
              </a:xfrm>
              <a:prstGeom prst="rect">
                <a:avLst/>
              </a:prstGeom>
              <a:blipFill>
                <a:blip r:embed="rId4"/>
                <a:stretch>
                  <a:fillRect t="-10000" r="-14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92" y="3395340"/>
            <a:ext cx="2149376" cy="64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36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</p:spPr>
            <p:txBody>
              <a:bodyPr/>
              <a:lstStyle/>
              <a:p>
                <a:r>
                  <a:rPr lang="en-US" altLang="ko-KR" dirty="0"/>
                  <a:t> Motion and structure descriptors</a:t>
                </a:r>
              </a:p>
              <a:p>
                <a:pPr lvl="1"/>
                <a:r>
                  <a:rPr lang="en-US" altLang="ko-KR" dirty="0"/>
                  <a:t>N x N pixels and L frames long</a:t>
                </a:r>
              </a:p>
              <a:p>
                <a:pPr lvl="1"/>
                <a:r>
                  <a:rPr lang="en-US" altLang="ko-KR" dirty="0"/>
                  <a:t>Subdivided into a </a:t>
                </a:r>
                <a:r>
                  <a:rPr lang="en-US" altLang="ko-KR" dirty="0" err="1"/>
                  <a:t>spatio</a:t>
                </a:r>
                <a:r>
                  <a:rPr lang="en-US" altLang="ko-KR" dirty="0"/>
                  <a:t>-temporal gird of size</a:t>
                </a:r>
              </a:p>
              <a:p>
                <a:pPr marL="914400" lvl="2" indent="0">
                  <a:buNone/>
                </a:pPr>
                <a:r>
                  <a:rPr lang="en-US" altLang="ko-KR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by HOG, HOF, MBH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7960" y="1018924"/>
                <a:ext cx="7886700" cy="5254714"/>
              </a:xfrm>
              <a:blipFill>
                <a:blip r:embed="rId3"/>
                <a:stretch>
                  <a:fillRect l="-696" t="-11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212902" y="6539061"/>
            <a:ext cx="1075058" cy="365125"/>
          </a:xfrm>
        </p:spPr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72290" y="6577401"/>
            <a:ext cx="3086100" cy="289353"/>
          </a:xfrm>
        </p:spPr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77868" y="6586158"/>
            <a:ext cx="2057400" cy="271842"/>
          </a:xfrm>
        </p:spPr>
        <p:txBody>
          <a:bodyPr/>
          <a:lstStyle/>
          <a:p>
            <a:fld id="{84494212-6E78-4D35-9B38-45C756EF165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stCxn id="12" idx="2"/>
            <a:endCxn id="14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/>
          <p:cNvSpPr/>
          <p:nvPr/>
        </p:nvSpPr>
        <p:spPr>
          <a:xfrm>
            <a:off x="137887" y="3099560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cxnSp>
        <p:nvCxnSpPr>
          <p:cNvPr id="11" name="직선 화살표 연결선 10"/>
          <p:cNvCxnSpPr>
            <a:cxnSpLocks/>
            <a:stCxn id="14" idx="2"/>
            <a:endCxn id="10" idx="0"/>
          </p:cNvCxnSpPr>
          <p:nvPr/>
        </p:nvCxnSpPr>
        <p:spPr>
          <a:xfrm>
            <a:off x="675290" y="2715318"/>
            <a:ext cx="0" cy="38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/>
          <p:cNvSpPr/>
          <p:nvPr/>
        </p:nvSpPr>
        <p:spPr>
          <a:xfrm>
            <a:off x="137887" y="4151652"/>
            <a:ext cx="1074806" cy="6676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Structure</a:t>
            </a:r>
            <a:endParaRPr lang="ko-KR" altLang="en-US" sz="1200" b="1" dirty="0"/>
          </a:p>
        </p:txBody>
      </p:sp>
      <p:cxnSp>
        <p:nvCxnSpPr>
          <p:cNvPr id="18" name="직선 화살표 연결선 17"/>
          <p:cNvCxnSpPr>
            <a:cxnSpLocks/>
            <a:stCxn id="10" idx="2"/>
            <a:endCxn id="16" idx="0"/>
          </p:cNvCxnSpPr>
          <p:nvPr/>
        </p:nvCxnSpPr>
        <p:spPr>
          <a:xfrm>
            <a:off x="675290" y="3767218"/>
            <a:ext cx="0" cy="38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/>
          <p:cNvSpPr/>
          <p:nvPr/>
        </p:nvSpPr>
        <p:spPr>
          <a:xfrm>
            <a:off x="137887" y="5203745"/>
            <a:ext cx="1074806" cy="66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Motion</a:t>
            </a:r>
            <a:endParaRPr lang="ko-KR" altLang="en-US" sz="1200" b="1" dirty="0"/>
          </a:p>
        </p:txBody>
      </p:sp>
      <p:cxnSp>
        <p:nvCxnSpPr>
          <p:cNvPr id="21" name="직선 화살표 연결선 20"/>
          <p:cNvCxnSpPr>
            <a:cxnSpLocks/>
            <a:stCxn id="16" idx="2"/>
            <a:endCxn id="20" idx="0"/>
          </p:cNvCxnSpPr>
          <p:nvPr/>
        </p:nvCxnSpPr>
        <p:spPr>
          <a:xfrm>
            <a:off x="675290" y="4819310"/>
            <a:ext cx="0" cy="3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084" y="904749"/>
            <a:ext cx="1151910" cy="1142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표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7530148"/>
                  </p:ext>
                </p:extLst>
              </p:nvPr>
            </p:nvGraphicFramePr>
            <p:xfrm>
              <a:off x="1663011" y="2303412"/>
              <a:ext cx="6382818" cy="2108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1409">
                      <a:extLst>
                        <a:ext uri="{9D8B030D-6E8A-4147-A177-3AD203B41FA5}">
                          <a16:colId xmlns:a16="http://schemas.microsoft.com/office/drawing/2014/main" val="3309671680"/>
                        </a:ext>
                      </a:extLst>
                    </a:gridCol>
                    <a:gridCol w="3191409">
                      <a:extLst>
                        <a:ext uri="{9D8B030D-6E8A-4147-A177-3AD203B41FA5}">
                          <a16:colId xmlns:a16="http://schemas.microsoft.com/office/drawing/2014/main" val="4277925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HOG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HOF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59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Focuses on static appearance</a:t>
                          </a:r>
                        </a:p>
                        <a:p>
                          <a:pPr algn="ctr" latinLnBrk="1"/>
                          <a:r>
                            <a:rPr lang="en-US" altLang="ko-KR" dirty="0"/>
                            <a:t>Information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Focuses Local motion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Information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881115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 bins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8bins + zero bin (total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nine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bins)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956022"/>
                      </a:ext>
                    </a:extLst>
                  </a:tr>
                  <a:tr h="182880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Normalized with their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norm </a:t>
                          </a:r>
                          <a:endParaRPr lang="ko-KR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648883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2x2x3x8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2x2x3x9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787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표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7530148"/>
                  </p:ext>
                </p:extLst>
              </p:nvPr>
            </p:nvGraphicFramePr>
            <p:xfrm>
              <a:off x="1663011" y="2303412"/>
              <a:ext cx="6382818" cy="2108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91409">
                      <a:extLst>
                        <a:ext uri="{9D8B030D-6E8A-4147-A177-3AD203B41FA5}">
                          <a16:colId xmlns:a16="http://schemas.microsoft.com/office/drawing/2014/main" val="3309671680"/>
                        </a:ext>
                      </a:extLst>
                    </a:gridCol>
                    <a:gridCol w="3191409">
                      <a:extLst>
                        <a:ext uri="{9D8B030D-6E8A-4147-A177-3AD203B41FA5}">
                          <a16:colId xmlns:a16="http://schemas.microsoft.com/office/drawing/2014/main" val="4277925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HOG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HOF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45971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Focuses on static appearance</a:t>
                          </a:r>
                        </a:p>
                        <a:p>
                          <a:pPr algn="ctr" latinLnBrk="1"/>
                          <a:r>
                            <a:rPr lang="en-US" altLang="ko-KR" dirty="0"/>
                            <a:t>Information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Focuses Local motion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Information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48811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 bins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8bins + zero bin (total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nine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bins)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8956022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95" t="-386667" r="-477" b="-12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64888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2x2x3x8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2x2x3x9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77876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677" y="4485481"/>
            <a:ext cx="5088818" cy="197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57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0650" y="995375"/>
            <a:ext cx="7886700" cy="5254714"/>
          </a:xfrm>
        </p:spPr>
        <p:txBody>
          <a:bodyPr/>
          <a:lstStyle/>
          <a:p>
            <a:r>
              <a:rPr lang="en-US" altLang="ko-KR" dirty="0"/>
              <a:t> HOG steps</a:t>
            </a:r>
          </a:p>
          <a:p>
            <a:pPr lvl="1"/>
            <a:r>
              <a:rPr lang="en-US" altLang="ko-KR" dirty="0"/>
              <a:t>The image is first divided into small connected regions (cell)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0" name="사각형: 둥근 모서리 9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1" name="직선 화살표 연결선 10"/>
          <p:cNvCxnSpPr>
            <a:stCxn id="9" idx="2"/>
            <a:endCxn id="10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/>
          <p:cNvSpPr/>
          <p:nvPr/>
        </p:nvSpPr>
        <p:spPr>
          <a:xfrm>
            <a:off x="137887" y="3099560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cxnSp>
        <p:nvCxnSpPr>
          <p:cNvPr id="13" name="직선 화살표 연결선 12"/>
          <p:cNvCxnSpPr>
            <a:cxnSpLocks/>
            <a:stCxn id="10" idx="2"/>
            <a:endCxn id="12" idx="0"/>
          </p:cNvCxnSpPr>
          <p:nvPr/>
        </p:nvCxnSpPr>
        <p:spPr>
          <a:xfrm>
            <a:off x="675290" y="2715318"/>
            <a:ext cx="0" cy="38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/>
          <p:cNvSpPr/>
          <p:nvPr/>
        </p:nvSpPr>
        <p:spPr>
          <a:xfrm>
            <a:off x="137887" y="4151652"/>
            <a:ext cx="1074806" cy="6676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Structure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cxnSpLocks/>
            <a:stCxn id="12" idx="2"/>
            <a:endCxn id="14" idx="0"/>
          </p:cNvCxnSpPr>
          <p:nvPr/>
        </p:nvCxnSpPr>
        <p:spPr>
          <a:xfrm>
            <a:off x="675290" y="3767218"/>
            <a:ext cx="0" cy="38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/>
          <p:cNvSpPr/>
          <p:nvPr/>
        </p:nvSpPr>
        <p:spPr>
          <a:xfrm>
            <a:off x="137887" y="5203745"/>
            <a:ext cx="1074806" cy="66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Motion</a:t>
            </a:r>
            <a:endParaRPr lang="ko-KR" altLang="en-US" sz="1200" b="1" dirty="0"/>
          </a:p>
        </p:txBody>
      </p:sp>
      <p:cxnSp>
        <p:nvCxnSpPr>
          <p:cNvPr id="17" name="직선 화살표 연결선 16"/>
          <p:cNvCxnSpPr>
            <a:cxnSpLocks/>
            <a:stCxn id="14" idx="2"/>
            <a:endCxn id="16" idx="0"/>
          </p:cNvCxnSpPr>
          <p:nvPr/>
        </p:nvCxnSpPr>
        <p:spPr>
          <a:xfrm>
            <a:off x="675290" y="4819310"/>
            <a:ext cx="0" cy="3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13665"/>
              </p:ext>
            </p:extLst>
          </p:nvPr>
        </p:nvGraphicFramePr>
        <p:xfrm>
          <a:off x="1928052" y="2342572"/>
          <a:ext cx="2763715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743">
                  <a:extLst>
                    <a:ext uri="{9D8B030D-6E8A-4147-A177-3AD203B41FA5}">
                      <a16:colId xmlns:a16="http://schemas.microsoft.com/office/drawing/2014/main" val="3549896206"/>
                    </a:ext>
                  </a:extLst>
                </a:gridCol>
                <a:gridCol w="552743">
                  <a:extLst>
                    <a:ext uri="{9D8B030D-6E8A-4147-A177-3AD203B41FA5}">
                      <a16:colId xmlns:a16="http://schemas.microsoft.com/office/drawing/2014/main" val="113882114"/>
                    </a:ext>
                  </a:extLst>
                </a:gridCol>
                <a:gridCol w="552743">
                  <a:extLst>
                    <a:ext uri="{9D8B030D-6E8A-4147-A177-3AD203B41FA5}">
                      <a16:colId xmlns:a16="http://schemas.microsoft.com/office/drawing/2014/main" val="3527493828"/>
                    </a:ext>
                  </a:extLst>
                </a:gridCol>
                <a:gridCol w="552743">
                  <a:extLst>
                    <a:ext uri="{9D8B030D-6E8A-4147-A177-3AD203B41FA5}">
                      <a16:colId xmlns:a16="http://schemas.microsoft.com/office/drawing/2014/main" val="2707409234"/>
                    </a:ext>
                  </a:extLst>
                </a:gridCol>
                <a:gridCol w="552743">
                  <a:extLst>
                    <a:ext uri="{9D8B030D-6E8A-4147-A177-3AD203B41FA5}">
                      <a16:colId xmlns:a16="http://schemas.microsoft.com/office/drawing/2014/main" val="52328334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05785"/>
                  </a:ext>
                </a:extLst>
              </a:tr>
              <a:tr h="3166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·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24800"/>
                  </a:ext>
                </a:extLst>
              </a:tr>
              <a:tr h="31660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944713"/>
                  </a:ext>
                </a:extLst>
              </a:tr>
              <a:tr h="31660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4204"/>
                  </a:ext>
                </a:extLst>
              </a:tr>
              <a:tr h="31660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503842"/>
                  </a:ext>
                </a:extLst>
              </a:tr>
              <a:tr h="31660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41833"/>
                  </a:ext>
                </a:extLst>
              </a:tr>
              <a:tr h="3166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618826"/>
                  </a:ext>
                </a:extLst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454969" y="1875030"/>
            <a:ext cx="90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I(C+1 ,r)</a:t>
            </a:r>
            <a:endParaRPr lang="ko-KR" altLang="en-US" dirty="0"/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664935"/>
              </p:ext>
            </p:extLst>
          </p:nvPr>
        </p:nvGraphicFramePr>
        <p:xfrm>
          <a:off x="5455625" y="3218578"/>
          <a:ext cx="165822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743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552743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552743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166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·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1660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p:cxnSp>
        <p:nvCxnSpPr>
          <p:cNvPr id="42" name="직선 화살표 연결선 41"/>
          <p:cNvCxnSpPr>
            <a:cxnSpLocks/>
          </p:cNvCxnSpPr>
          <p:nvPr/>
        </p:nvCxnSpPr>
        <p:spPr>
          <a:xfrm flipV="1">
            <a:off x="6819589" y="2298888"/>
            <a:ext cx="1114677" cy="1503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cxnSpLocks/>
          </p:cNvCxnSpPr>
          <p:nvPr/>
        </p:nvCxnSpPr>
        <p:spPr>
          <a:xfrm flipH="1">
            <a:off x="5389094" y="3751523"/>
            <a:ext cx="295336" cy="94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52480" y="4783615"/>
            <a:ext cx="90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I(C-1 , r)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4859519" y="3590103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 = y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6197094" y="2791426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 = X</a:t>
            </a:r>
            <a:endParaRPr lang="ko-KR" altLang="en-US" dirty="0"/>
          </a:p>
        </p:txBody>
      </p:sp>
      <p:cxnSp>
        <p:nvCxnSpPr>
          <p:cNvPr id="53" name="직선 화살표 연결선 52"/>
          <p:cNvCxnSpPr>
            <a:cxnSpLocks/>
          </p:cNvCxnSpPr>
          <p:nvPr/>
        </p:nvCxnSpPr>
        <p:spPr>
          <a:xfrm flipV="1">
            <a:off x="6197094" y="2381489"/>
            <a:ext cx="18555" cy="1051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42494" y="1875030"/>
            <a:ext cx="90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I(C ,r+1)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684163" y="4812993"/>
            <a:ext cx="90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I(C ,r-1)</a:t>
            </a:r>
            <a:endParaRPr lang="ko-KR" altLang="en-US" dirty="0"/>
          </a:p>
        </p:txBody>
      </p:sp>
      <p:cxnSp>
        <p:nvCxnSpPr>
          <p:cNvPr id="58" name="직선 화살표 연결선 57"/>
          <p:cNvCxnSpPr>
            <a:endCxn id="56" idx="0"/>
          </p:cNvCxnSpPr>
          <p:nvPr/>
        </p:nvCxnSpPr>
        <p:spPr>
          <a:xfrm>
            <a:off x="6389183" y="4231230"/>
            <a:ext cx="746579" cy="58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772703" y="5240518"/>
                <a:ext cx="613386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I(</a:t>
                </a:r>
                <a:r>
                  <a:rPr lang="en-US" altLang="ko-KR" dirty="0" err="1"/>
                  <a:t>c,r</a:t>
                </a:r>
                <a:r>
                  <a:rPr lang="en-US" altLang="ko-KR" dirty="0"/>
                  <a:t>) =?  Luminosity(R, G, B) = 0.2126* r + 0.7152*g+0.0722*b</a:t>
                </a:r>
              </a:p>
              <a:p>
                <a:r>
                  <a:rPr lang="en-US" altLang="ko-KR" dirty="0"/>
                  <a:t>‘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703" y="5240518"/>
                <a:ext cx="6133864" cy="1477328"/>
              </a:xfrm>
              <a:prstGeom prst="rect">
                <a:avLst/>
              </a:prstGeom>
              <a:blipFill>
                <a:blip r:embed="rId3"/>
                <a:stretch>
                  <a:fillRect l="-895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094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0650" y="995375"/>
            <a:ext cx="7886700" cy="5254714"/>
          </a:xfrm>
        </p:spPr>
        <p:txBody>
          <a:bodyPr/>
          <a:lstStyle/>
          <a:p>
            <a:r>
              <a:rPr lang="en-US" altLang="ko-KR" dirty="0"/>
              <a:t> HOG steps</a:t>
            </a:r>
          </a:p>
          <a:p>
            <a:pPr lvl="1"/>
            <a:r>
              <a:rPr lang="en-US" altLang="ko-KR" dirty="0"/>
              <a:t>The image is first divided into small connected regions (cell)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0" name="사각형: 둥근 모서리 9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1" name="직선 화살표 연결선 10"/>
          <p:cNvCxnSpPr>
            <a:stCxn id="9" idx="2"/>
            <a:endCxn id="10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/>
          <p:cNvSpPr/>
          <p:nvPr/>
        </p:nvSpPr>
        <p:spPr>
          <a:xfrm>
            <a:off x="137887" y="3099560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cxnSp>
        <p:nvCxnSpPr>
          <p:cNvPr id="13" name="직선 화살표 연결선 12"/>
          <p:cNvCxnSpPr>
            <a:cxnSpLocks/>
            <a:stCxn id="10" idx="2"/>
            <a:endCxn id="12" idx="0"/>
          </p:cNvCxnSpPr>
          <p:nvPr/>
        </p:nvCxnSpPr>
        <p:spPr>
          <a:xfrm>
            <a:off x="675290" y="2715318"/>
            <a:ext cx="0" cy="38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/>
          <p:cNvSpPr/>
          <p:nvPr/>
        </p:nvSpPr>
        <p:spPr>
          <a:xfrm>
            <a:off x="137887" y="4151652"/>
            <a:ext cx="1074806" cy="6676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Structure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cxnSpLocks/>
            <a:stCxn id="12" idx="2"/>
            <a:endCxn id="14" idx="0"/>
          </p:cNvCxnSpPr>
          <p:nvPr/>
        </p:nvCxnSpPr>
        <p:spPr>
          <a:xfrm>
            <a:off x="675290" y="3767218"/>
            <a:ext cx="0" cy="38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/>
          <p:cNvSpPr/>
          <p:nvPr/>
        </p:nvSpPr>
        <p:spPr>
          <a:xfrm>
            <a:off x="137887" y="5203745"/>
            <a:ext cx="1074806" cy="66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Motion</a:t>
            </a:r>
            <a:endParaRPr lang="ko-KR" altLang="en-US" sz="1200" b="1" dirty="0"/>
          </a:p>
        </p:txBody>
      </p:sp>
      <p:cxnSp>
        <p:nvCxnSpPr>
          <p:cNvPr id="17" name="직선 화살표 연결선 16"/>
          <p:cNvCxnSpPr>
            <a:cxnSpLocks/>
            <a:stCxn id="14" idx="2"/>
            <a:endCxn id="16" idx="0"/>
          </p:cNvCxnSpPr>
          <p:nvPr/>
        </p:nvCxnSpPr>
        <p:spPr>
          <a:xfrm>
            <a:off x="675290" y="4819310"/>
            <a:ext cx="0" cy="3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05766"/>
              </p:ext>
            </p:extLst>
          </p:nvPr>
        </p:nvGraphicFramePr>
        <p:xfrm>
          <a:off x="2022663" y="2101633"/>
          <a:ext cx="139209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·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20887" y="2280397"/>
            <a:ext cx="235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Gradient orientation</a:t>
            </a:r>
          </a:p>
          <a:p>
            <a:r>
              <a:rPr lang="en-US" altLang="ko-KR" dirty="0"/>
              <a:t>Gradient magnitude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17272" y="3842910"/>
            <a:ext cx="1202871" cy="924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117272" y="4305172"/>
            <a:ext cx="1202871" cy="467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/>
          <p:cNvCxnSpPr>
            <a:stCxn id="31" idx="0"/>
            <a:endCxn id="7" idx="0"/>
          </p:cNvCxnSpPr>
          <p:nvPr/>
        </p:nvCxnSpPr>
        <p:spPr>
          <a:xfrm flipV="1">
            <a:off x="2718708" y="3842910"/>
            <a:ext cx="0" cy="462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751043" y="3622732"/>
                <a:ext cx="3880755" cy="167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 black to white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altLang="ko-KR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ko-K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Magnitude = how strong the change in intensity is.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043" y="3622732"/>
                <a:ext cx="3880755" cy="1670970"/>
              </a:xfrm>
              <a:prstGeom prst="rect">
                <a:avLst/>
              </a:prstGeom>
              <a:blipFill>
                <a:blip r:embed="rId3"/>
                <a:stretch>
                  <a:fillRect l="-1256" t="-2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/>
          <p:cNvSpPr/>
          <p:nvPr/>
        </p:nvSpPr>
        <p:spPr>
          <a:xfrm>
            <a:off x="2117272" y="5234632"/>
            <a:ext cx="1202871" cy="924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/>
        </p:nvSpPr>
        <p:spPr>
          <a:xfrm>
            <a:off x="2117272" y="5229697"/>
            <a:ext cx="1202871" cy="929460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/>
          <p:cNvCxnSpPr>
            <a:cxnSpLocks/>
            <a:stCxn id="20" idx="5"/>
          </p:cNvCxnSpPr>
          <p:nvPr/>
        </p:nvCxnSpPr>
        <p:spPr>
          <a:xfrm flipV="1">
            <a:off x="2718708" y="5234632"/>
            <a:ext cx="601435" cy="459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3820887" y="5095294"/>
                <a:ext cx="3804556" cy="1116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altLang="ko-KR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ko-K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Magnitude = how strong the change in intensity is.</a:t>
                </a: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87" y="5095294"/>
                <a:ext cx="3804556" cy="1116972"/>
              </a:xfrm>
              <a:prstGeom prst="rect">
                <a:avLst/>
              </a:prstGeom>
              <a:blipFill>
                <a:blip r:embed="rId4"/>
                <a:stretch>
                  <a:fillRect l="-1442" r="-1763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/>
          <p:cNvCxnSpPr/>
          <p:nvPr/>
        </p:nvCxnSpPr>
        <p:spPr>
          <a:xfrm flipV="1">
            <a:off x="7946572" y="4648091"/>
            <a:ext cx="0" cy="162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cxnSpLocks/>
          </p:cNvCxnSpPr>
          <p:nvPr/>
        </p:nvCxnSpPr>
        <p:spPr>
          <a:xfrm flipV="1">
            <a:off x="7070272" y="5419671"/>
            <a:ext cx="1752599" cy="1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cxnSpLocks/>
          </p:cNvCxnSpPr>
          <p:nvPr/>
        </p:nvCxnSpPr>
        <p:spPr>
          <a:xfrm flipV="1">
            <a:off x="7946571" y="4973587"/>
            <a:ext cx="601435" cy="459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cxnSpLocks/>
          </p:cNvCxnSpPr>
          <p:nvPr/>
        </p:nvCxnSpPr>
        <p:spPr>
          <a:xfrm>
            <a:off x="7946571" y="5433382"/>
            <a:ext cx="568779" cy="493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8465465" y="4415001"/>
                <a:ext cx="357406" cy="510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ko-KR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465" y="4415001"/>
                <a:ext cx="357406" cy="510781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8408977" y="5892647"/>
                <a:ext cx="422295" cy="459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ea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977" y="5892647"/>
                <a:ext cx="422295" cy="459741"/>
              </a:xfrm>
              <a:prstGeom prst="rect">
                <a:avLst/>
              </a:prstGeom>
              <a:blipFill>
                <a:blip r:embed="rId6"/>
                <a:stretch>
                  <a:fillRect l="-11429" b="-9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29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0650" y="995375"/>
            <a:ext cx="7886700" cy="5254714"/>
          </a:xfrm>
        </p:spPr>
        <p:txBody>
          <a:bodyPr/>
          <a:lstStyle/>
          <a:p>
            <a:r>
              <a:rPr lang="en-US" altLang="ko-KR" dirty="0"/>
              <a:t> HOG steps</a:t>
            </a:r>
          </a:p>
          <a:p>
            <a:pPr lvl="1"/>
            <a:r>
              <a:rPr lang="en-US" altLang="ko-KR" dirty="0"/>
              <a:t>The image is first divided into small connected regions (cell)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0" name="사각형: 둥근 모서리 9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1" name="직선 화살표 연결선 10"/>
          <p:cNvCxnSpPr>
            <a:stCxn id="9" idx="2"/>
            <a:endCxn id="10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/>
          <p:cNvSpPr/>
          <p:nvPr/>
        </p:nvSpPr>
        <p:spPr>
          <a:xfrm>
            <a:off x="137887" y="3099560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cxnSp>
        <p:nvCxnSpPr>
          <p:cNvPr id="13" name="직선 화살표 연결선 12"/>
          <p:cNvCxnSpPr>
            <a:cxnSpLocks/>
            <a:stCxn id="10" idx="2"/>
            <a:endCxn id="12" idx="0"/>
          </p:cNvCxnSpPr>
          <p:nvPr/>
        </p:nvCxnSpPr>
        <p:spPr>
          <a:xfrm>
            <a:off x="675290" y="2715318"/>
            <a:ext cx="0" cy="38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/>
          <p:cNvSpPr/>
          <p:nvPr/>
        </p:nvSpPr>
        <p:spPr>
          <a:xfrm>
            <a:off x="137887" y="4151652"/>
            <a:ext cx="1074806" cy="6676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Structure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cxnSpLocks/>
            <a:stCxn id="12" idx="2"/>
            <a:endCxn id="14" idx="0"/>
          </p:cNvCxnSpPr>
          <p:nvPr/>
        </p:nvCxnSpPr>
        <p:spPr>
          <a:xfrm>
            <a:off x="675290" y="3767218"/>
            <a:ext cx="0" cy="38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/>
          <p:cNvSpPr/>
          <p:nvPr/>
        </p:nvSpPr>
        <p:spPr>
          <a:xfrm>
            <a:off x="137887" y="5203745"/>
            <a:ext cx="1074806" cy="66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Motion</a:t>
            </a:r>
            <a:endParaRPr lang="ko-KR" altLang="en-US" sz="1200" b="1" dirty="0"/>
          </a:p>
        </p:txBody>
      </p:sp>
      <p:cxnSp>
        <p:nvCxnSpPr>
          <p:cNvPr id="17" name="직선 화살표 연결선 16"/>
          <p:cNvCxnSpPr>
            <a:cxnSpLocks/>
            <a:stCxn id="14" idx="2"/>
            <a:endCxn id="16" idx="0"/>
          </p:cNvCxnSpPr>
          <p:nvPr/>
        </p:nvCxnSpPr>
        <p:spPr>
          <a:xfrm>
            <a:off x="675290" y="4819310"/>
            <a:ext cx="0" cy="3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2022663" y="2101633"/>
          <a:ext cx="139209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·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05201" y="2308743"/>
                <a:ext cx="43597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1" y="2308743"/>
                <a:ext cx="4359727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2534715" y="171498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715" y="1714988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1606055" y="2405535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55" y="2405535"/>
                <a:ext cx="37138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34981"/>
              </p:ext>
            </p:extLst>
          </p:nvPr>
        </p:nvGraphicFramePr>
        <p:xfrm>
          <a:off x="2022663" y="3713526"/>
          <a:ext cx="139209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·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p:sp>
        <p:nvSpPr>
          <p:cNvPr id="22" name="직각 삼각형 21"/>
          <p:cNvSpPr/>
          <p:nvPr/>
        </p:nvSpPr>
        <p:spPr>
          <a:xfrm rot="16200000">
            <a:off x="2153709" y="3636171"/>
            <a:ext cx="687535" cy="949627"/>
          </a:xfrm>
          <a:prstGeom prst="rt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595115" y="4094146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b="1" dirty="0"/>
              <a:t>·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2454727" y="4454753"/>
                <a:ext cx="501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727" y="4454753"/>
                <a:ext cx="5010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2879335" y="3909480"/>
                <a:ext cx="504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335" y="3909480"/>
                <a:ext cx="50443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연결선: 구부러짐 26"/>
          <p:cNvCxnSpPr/>
          <p:nvPr/>
        </p:nvCxnSpPr>
        <p:spPr>
          <a:xfrm>
            <a:off x="2465123" y="4125602"/>
            <a:ext cx="1377534" cy="7521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2072671" y="4169841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71" y="4169841"/>
                <a:ext cx="3642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3870907" y="4693111"/>
                <a:ext cx="3511923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Gradient 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07" y="4693111"/>
                <a:ext cx="3511923" cy="427746"/>
              </a:xfrm>
              <a:prstGeom prst="rect">
                <a:avLst/>
              </a:prstGeom>
              <a:blipFill>
                <a:blip r:embed="rId9"/>
                <a:stretch>
                  <a:fillRect l="-1563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연결선: 구부러짐 42"/>
          <p:cNvCxnSpPr>
            <a:cxnSpLocks/>
          </p:cNvCxnSpPr>
          <p:nvPr/>
        </p:nvCxnSpPr>
        <p:spPr>
          <a:xfrm>
            <a:off x="2254772" y="4361819"/>
            <a:ext cx="1500799" cy="9636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3870907" y="5208204"/>
                <a:ext cx="3773854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Gradient orientation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07" y="5208204"/>
                <a:ext cx="3773854" cy="491288"/>
              </a:xfrm>
              <a:prstGeom prst="rect">
                <a:avLst/>
              </a:prstGeom>
              <a:blipFill>
                <a:blip r:embed="rId10"/>
                <a:stretch>
                  <a:fillRect l="-1454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2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0650" y="995375"/>
            <a:ext cx="7886700" cy="5254714"/>
          </a:xfrm>
        </p:spPr>
        <p:txBody>
          <a:bodyPr/>
          <a:lstStyle/>
          <a:p>
            <a:r>
              <a:rPr lang="en-US" altLang="ko-KR" dirty="0"/>
              <a:t> HOG steps</a:t>
            </a:r>
          </a:p>
          <a:p>
            <a:pPr lvl="1"/>
            <a:r>
              <a:rPr lang="en-US" altLang="ko-KR" dirty="0"/>
              <a:t>The image is first divided into small connected regions (cell)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0" name="사각형: 둥근 모서리 9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1" name="직선 화살표 연결선 10"/>
          <p:cNvCxnSpPr>
            <a:stCxn id="9" idx="2"/>
            <a:endCxn id="10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/>
          <p:cNvSpPr/>
          <p:nvPr/>
        </p:nvSpPr>
        <p:spPr>
          <a:xfrm>
            <a:off x="137887" y="3099560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cxnSp>
        <p:nvCxnSpPr>
          <p:cNvPr id="13" name="직선 화살표 연결선 12"/>
          <p:cNvCxnSpPr>
            <a:cxnSpLocks/>
            <a:stCxn id="10" idx="2"/>
            <a:endCxn id="12" idx="0"/>
          </p:cNvCxnSpPr>
          <p:nvPr/>
        </p:nvCxnSpPr>
        <p:spPr>
          <a:xfrm>
            <a:off x="675290" y="2715318"/>
            <a:ext cx="0" cy="38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/>
          <p:cNvSpPr/>
          <p:nvPr/>
        </p:nvSpPr>
        <p:spPr>
          <a:xfrm>
            <a:off x="137887" y="4151652"/>
            <a:ext cx="1074806" cy="6676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Structure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cxnSpLocks/>
            <a:stCxn id="12" idx="2"/>
            <a:endCxn id="14" idx="0"/>
          </p:cNvCxnSpPr>
          <p:nvPr/>
        </p:nvCxnSpPr>
        <p:spPr>
          <a:xfrm>
            <a:off x="675290" y="3767218"/>
            <a:ext cx="0" cy="38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/>
          <p:cNvSpPr/>
          <p:nvPr/>
        </p:nvSpPr>
        <p:spPr>
          <a:xfrm>
            <a:off x="137887" y="5203745"/>
            <a:ext cx="1074806" cy="66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Motion</a:t>
            </a:r>
            <a:endParaRPr lang="ko-KR" altLang="en-US" sz="1200" b="1" dirty="0"/>
          </a:p>
        </p:txBody>
      </p:sp>
      <p:cxnSp>
        <p:nvCxnSpPr>
          <p:cNvPr id="17" name="직선 화살표 연결선 16"/>
          <p:cNvCxnSpPr>
            <a:cxnSpLocks/>
            <a:stCxn id="14" idx="2"/>
            <a:endCxn id="16" idx="0"/>
          </p:cNvCxnSpPr>
          <p:nvPr/>
        </p:nvCxnSpPr>
        <p:spPr>
          <a:xfrm>
            <a:off x="675290" y="4819310"/>
            <a:ext cx="0" cy="3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/>
        </p:nvGraphicFramePr>
        <p:xfrm>
          <a:off x="2022663" y="2101633"/>
          <a:ext cx="139209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·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05201" y="2308743"/>
                <a:ext cx="43597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𝑑𝑖𝑟𝑒𝑐𝑡𝑖𝑜𝑛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1" y="2308743"/>
                <a:ext cx="4359727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2534715" y="1714988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715" y="1714988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1606055" y="2405535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55" y="2405535"/>
                <a:ext cx="37138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2022663" y="3713526"/>
          <a:ext cx="139209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·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p:sp>
        <p:nvSpPr>
          <p:cNvPr id="22" name="직각 삼각형 21"/>
          <p:cNvSpPr/>
          <p:nvPr/>
        </p:nvSpPr>
        <p:spPr>
          <a:xfrm rot="16200000">
            <a:off x="2153709" y="3636171"/>
            <a:ext cx="687535" cy="949627"/>
          </a:xfrm>
          <a:prstGeom prst="rt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595115" y="4094146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b="1" dirty="0"/>
              <a:t>·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2454727" y="4454753"/>
                <a:ext cx="5010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727" y="4454753"/>
                <a:ext cx="5010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2879335" y="3909480"/>
                <a:ext cx="504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335" y="3909480"/>
                <a:ext cx="50443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연결선: 구부러짐 26"/>
          <p:cNvCxnSpPr/>
          <p:nvPr/>
        </p:nvCxnSpPr>
        <p:spPr>
          <a:xfrm>
            <a:off x="2465123" y="4125602"/>
            <a:ext cx="1377534" cy="7521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2072671" y="4169841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71" y="4169841"/>
                <a:ext cx="36420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3870907" y="4693111"/>
                <a:ext cx="3511923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Gradient magnitude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07" y="4693111"/>
                <a:ext cx="3511923" cy="427746"/>
              </a:xfrm>
              <a:prstGeom prst="rect">
                <a:avLst/>
              </a:prstGeom>
              <a:blipFill>
                <a:blip r:embed="rId9"/>
                <a:stretch>
                  <a:fillRect l="-1563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연결선: 구부러짐 42"/>
          <p:cNvCxnSpPr>
            <a:cxnSpLocks/>
          </p:cNvCxnSpPr>
          <p:nvPr/>
        </p:nvCxnSpPr>
        <p:spPr>
          <a:xfrm>
            <a:off x="2254772" y="4361819"/>
            <a:ext cx="1500799" cy="9636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3870907" y="5208204"/>
                <a:ext cx="3773854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Gradient orientation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07" y="5208204"/>
                <a:ext cx="3773854" cy="491288"/>
              </a:xfrm>
              <a:prstGeom prst="rect">
                <a:avLst/>
              </a:prstGeom>
              <a:blipFill>
                <a:blip r:embed="rId10"/>
                <a:stretch>
                  <a:fillRect l="-1454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068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0650" y="995375"/>
            <a:ext cx="7886700" cy="5254714"/>
          </a:xfrm>
        </p:spPr>
        <p:txBody>
          <a:bodyPr/>
          <a:lstStyle/>
          <a:p>
            <a:r>
              <a:rPr lang="en-US" altLang="ko-KR" dirty="0"/>
              <a:t> HOG steps</a:t>
            </a:r>
          </a:p>
          <a:p>
            <a:pPr lvl="1"/>
            <a:r>
              <a:rPr lang="en-US" altLang="ko-KR" dirty="0"/>
              <a:t>The image is first divided into small connected regions (cell)</a:t>
            </a:r>
          </a:p>
          <a:p>
            <a:pPr lvl="1"/>
            <a:r>
              <a:rPr lang="en-US" altLang="ko-KR" dirty="0"/>
              <a:t>For example, black - white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972290" y="6577401"/>
            <a:ext cx="3086100" cy="289353"/>
          </a:xfrm>
        </p:spPr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0" name="사각형: 둥근 모서리 9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1" name="직선 화살표 연결선 10"/>
          <p:cNvCxnSpPr>
            <a:stCxn id="9" idx="2"/>
            <a:endCxn id="10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/>
          <p:cNvSpPr/>
          <p:nvPr/>
        </p:nvSpPr>
        <p:spPr>
          <a:xfrm>
            <a:off x="137887" y="3099560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cxnSp>
        <p:nvCxnSpPr>
          <p:cNvPr id="13" name="직선 화살표 연결선 12"/>
          <p:cNvCxnSpPr>
            <a:cxnSpLocks/>
            <a:stCxn id="10" idx="2"/>
            <a:endCxn id="12" idx="0"/>
          </p:cNvCxnSpPr>
          <p:nvPr/>
        </p:nvCxnSpPr>
        <p:spPr>
          <a:xfrm>
            <a:off x="675290" y="2715318"/>
            <a:ext cx="0" cy="38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/>
          <p:cNvSpPr/>
          <p:nvPr/>
        </p:nvSpPr>
        <p:spPr>
          <a:xfrm>
            <a:off x="137887" y="4151652"/>
            <a:ext cx="1074806" cy="6676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Structure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cxnSpLocks/>
            <a:stCxn id="12" idx="2"/>
            <a:endCxn id="14" idx="0"/>
          </p:cNvCxnSpPr>
          <p:nvPr/>
        </p:nvCxnSpPr>
        <p:spPr>
          <a:xfrm>
            <a:off x="675290" y="3767218"/>
            <a:ext cx="0" cy="38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/>
          <p:cNvSpPr/>
          <p:nvPr/>
        </p:nvSpPr>
        <p:spPr>
          <a:xfrm>
            <a:off x="137887" y="5203745"/>
            <a:ext cx="1074806" cy="66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Motion</a:t>
            </a:r>
            <a:endParaRPr lang="ko-KR" altLang="en-US" sz="1200" b="1" dirty="0"/>
          </a:p>
        </p:txBody>
      </p:sp>
      <p:cxnSp>
        <p:nvCxnSpPr>
          <p:cNvPr id="17" name="직선 화살표 연결선 16"/>
          <p:cNvCxnSpPr>
            <a:cxnSpLocks/>
            <a:stCxn id="14" idx="2"/>
            <a:endCxn id="16" idx="0"/>
          </p:cNvCxnSpPr>
          <p:nvPr/>
        </p:nvCxnSpPr>
        <p:spPr>
          <a:xfrm>
            <a:off x="675290" y="4819310"/>
            <a:ext cx="0" cy="3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306133"/>
              </p:ext>
            </p:extLst>
          </p:nvPr>
        </p:nvGraphicFramePr>
        <p:xfrm>
          <a:off x="2141322" y="2299240"/>
          <a:ext cx="139209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·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1718229" y="2610260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29" y="2610260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737397"/>
              </p:ext>
            </p:extLst>
          </p:nvPr>
        </p:nvGraphicFramePr>
        <p:xfrm>
          <a:off x="4131958" y="2275208"/>
          <a:ext cx="1392090" cy="1084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·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644010" y="188856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10" y="188856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3708865" y="2586228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865" y="2586228"/>
                <a:ext cx="37138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94001" y="2592083"/>
                <a:ext cx="35092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=255 −0=255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=0 −0=0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(no change)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=0 −0=1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001" y="2592083"/>
                <a:ext cx="3509203" cy="923330"/>
              </a:xfrm>
              <a:prstGeom prst="rect">
                <a:avLst/>
              </a:prstGeom>
              <a:blipFill>
                <a:blip r:embed="rId6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21100" y="1973837"/>
                <a:ext cx="124495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100" y="1973837"/>
                <a:ext cx="1244956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2624372" y="1886289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72" y="1886289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886477"/>
              </p:ext>
            </p:extLst>
          </p:nvPr>
        </p:nvGraphicFramePr>
        <p:xfrm>
          <a:off x="6503110" y="4310162"/>
          <a:ext cx="139209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·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p:cxnSp>
        <p:nvCxnSpPr>
          <p:cNvPr id="34" name="직선 화살표 연결선 33"/>
          <p:cNvCxnSpPr>
            <a:cxnSpLocks/>
          </p:cNvCxnSpPr>
          <p:nvPr/>
        </p:nvCxnSpPr>
        <p:spPr>
          <a:xfrm flipV="1">
            <a:off x="7191722" y="4063760"/>
            <a:ext cx="0" cy="660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7258463" y="4209424"/>
                <a:ext cx="1080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ko-K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altLang="ko-KR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463" y="4209424"/>
                <a:ext cx="108068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직각 삼각형 51"/>
          <p:cNvSpPr/>
          <p:nvPr/>
        </p:nvSpPr>
        <p:spPr>
          <a:xfrm>
            <a:off x="2407130" y="4014766"/>
            <a:ext cx="972457" cy="1212787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750096" y="4352079"/>
            <a:ext cx="90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직사각형 53"/>
              <p:cNvSpPr/>
              <p:nvPr/>
            </p:nvSpPr>
            <p:spPr>
              <a:xfrm>
                <a:off x="2975571" y="4910477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직사각형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571" y="4910477"/>
                <a:ext cx="3642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2590542" y="5245267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542" y="5245267"/>
                <a:ext cx="36580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4057795" y="4388576"/>
                <a:ext cx="1787990" cy="881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80</m:t>
                        </m:r>
                      </m:num>
                      <m:den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⋅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795" y="4388576"/>
                <a:ext cx="1787990" cy="881139"/>
              </a:xfrm>
              <a:prstGeom prst="rect">
                <a:avLst/>
              </a:prstGeom>
              <a:blipFill>
                <a:blip r:embed="rId12"/>
                <a:stretch>
                  <a:fillRect l="-3072"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614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0650" y="995375"/>
            <a:ext cx="7886700" cy="5254714"/>
          </a:xfrm>
        </p:spPr>
        <p:txBody>
          <a:bodyPr/>
          <a:lstStyle/>
          <a:p>
            <a:r>
              <a:rPr lang="en-US" altLang="ko-KR" dirty="0"/>
              <a:t> HOG steps</a:t>
            </a:r>
          </a:p>
          <a:p>
            <a:pPr lvl="1"/>
            <a:r>
              <a:rPr lang="en-US" altLang="ko-KR" dirty="0"/>
              <a:t>The image is first divided into small connected regions (cell)</a:t>
            </a:r>
          </a:p>
          <a:p>
            <a:pPr lvl="1"/>
            <a:r>
              <a:rPr lang="en-US" altLang="ko-KR" dirty="0"/>
              <a:t>For example, black - white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/>
              <a:t>Dense trajectories and motion boundary descriptors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0" name="사각형: 둥근 모서리 9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1" name="직선 화살표 연결선 10"/>
          <p:cNvCxnSpPr>
            <a:stCxn id="9" idx="2"/>
            <a:endCxn id="10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/>
          <p:cNvSpPr/>
          <p:nvPr/>
        </p:nvSpPr>
        <p:spPr>
          <a:xfrm>
            <a:off x="137887" y="3099560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cxnSp>
        <p:nvCxnSpPr>
          <p:cNvPr id="13" name="직선 화살표 연결선 12"/>
          <p:cNvCxnSpPr>
            <a:cxnSpLocks/>
            <a:stCxn id="10" idx="2"/>
            <a:endCxn id="12" idx="0"/>
          </p:cNvCxnSpPr>
          <p:nvPr/>
        </p:nvCxnSpPr>
        <p:spPr>
          <a:xfrm>
            <a:off x="675290" y="2715318"/>
            <a:ext cx="0" cy="38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/>
          <p:cNvSpPr/>
          <p:nvPr/>
        </p:nvSpPr>
        <p:spPr>
          <a:xfrm>
            <a:off x="137887" y="4151652"/>
            <a:ext cx="1074806" cy="6676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Structure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cxnSpLocks/>
            <a:stCxn id="12" idx="2"/>
            <a:endCxn id="14" idx="0"/>
          </p:cNvCxnSpPr>
          <p:nvPr/>
        </p:nvCxnSpPr>
        <p:spPr>
          <a:xfrm>
            <a:off x="675290" y="3767218"/>
            <a:ext cx="0" cy="38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/>
          <p:cNvSpPr/>
          <p:nvPr/>
        </p:nvSpPr>
        <p:spPr>
          <a:xfrm>
            <a:off x="137887" y="5203745"/>
            <a:ext cx="1074806" cy="66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Motion</a:t>
            </a:r>
            <a:endParaRPr lang="ko-KR" altLang="en-US" sz="1200" b="1" dirty="0"/>
          </a:p>
        </p:txBody>
      </p:sp>
      <p:cxnSp>
        <p:nvCxnSpPr>
          <p:cNvPr id="17" name="직선 화살표 연결선 16"/>
          <p:cNvCxnSpPr>
            <a:cxnSpLocks/>
            <a:stCxn id="14" idx="2"/>
            <a:endCxn id="16" idx="0"/>
          </p:cNvCxnSpPr>
          <p:nvPr/>
        </p:nvCxnSpPr>
        <p:spPr>
          <a:xfrm>
            <a:off x="675290" y="4819310"/>
            <a:ext cx="0" cy="3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32644"/>
              </p:ext>
            </p:extLst>
          </p:nvPr>
        </p:nvGraphicFramePr>
        <p:xfrm>
          <a:off x="2141322" y="2299240"/>
          <a:ext cx="139209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·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1718229" y="2610260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229" y="2610260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086147"/>
              </p:ext>
            </p:extLst>
          </p:nvPr>
        </p:nvGraphicFramePr>
        <p:xfrm>
          <a:off x="4131958" y="2275208"/>
          <a:ext cx="1392090" cy="1072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·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644010" y="1888563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10" y="188856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3708865" y="2586228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865" y="2586228"/>
                <a:ext cx="371384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646097" y="2600691"/>
                <a:ext cx="35092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=0 −255=−255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=0 −0=0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(no change)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=0 −0=1</m:t>
                    </m:r>
                  </m:oMath>
                </a14:m>
                <a:r>
                  <a:rPr lang="en-US" altLang="ko-KR" dirty="0"/>
                  <a:t> (positive constant)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97" y="2600691"/>
                <a:ext cx="3509203" cy="923330"/>
              </a:xfrm>
              <a:prstGeom prst="rect">
                <a:avLst/>
              </a:prstGeom>
              <a:blipFill>
                <a:blip r:embed="rId6"/>
                <a:stretch>
                  <a:fillRect l="-521" r="-3472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21100" y="1973837"/>
                <a:ext cx="124495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100" y="1973837"/>
                <a:ext cx="1244956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/>
              <p:cNvSpPr/>
              <p:nvPr/>
            </p:nvSpPr>
            <p:spPr>
              <a:xfrm>
                <a:off x="2624372" y="1886289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직사각형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372" y="1886289"/>
                <a:ext cx="367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각 삼각형 42"/>
          <p:cNvSpPr/>
          <p:nvPr/>
        </p:nvSpPr>
        <p:spPr>
          <a:xfrm rot="5400000">
            <a:off x="2328147" y="4292451"/>
            <a:ext cx="1325565" cy="956986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747670" y="4461072"/>
            <a:ext cx="90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- 255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2990929" y="4067942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29" y="4067942"/>
                <a:ext cx="3642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2654503" y="3678608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03" y="3678608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4019521" y="4023755"/>
                <a:ext cx="2084545" cy="1158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−255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80</m:t>
                        </m:r>
                      </m:num>
                      <m:den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⋅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−90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521" y="4023755"/>
                <a:ext cx="2084545" cy="1158138"/>
              </a:xfrm>
              <a:prstGeom prst="rect">
                <a:avLst/>
              </a:prstGeom>
              <a:blipFill>
                <a:blip r:embed="rId11"/>
                <a:stretch>
                  <a:fillRect l="-2339"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515555"/>
              </p:ext>
            </p:extLst>
          </p:nvPr>
        </p:nvGraphicFramePr>
        <p:xfrm>
          <a:off x="6602680" y="4022399"/>
          <a:ext cx="139209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030">
                  <a:extLst>
                    <a:ext uri="{9D8B030D-6E8A-4147-A177-3AD203B41FA5}">
                      <a16:colId xmlns:a16="http://schemas.microsoft.com/office/drawing/2014/main" val="3856640564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751385913"/>
                    </a:ext>
                  </a:extLst>
                </a:gridCol>
                <a:gridCol w="464030">
                  <a:extLst>
                    <a:ext uri="{9D8B030D-6E8A-4147-A177-3AD203B41FA5}">
                      <a16:colId xmlns:a16="http://schemas.microsoft.com/office/drawing/2014/main" val="1872118975"/>
                    </a:ext>
                  </a:extLst>
                </a:gridCol>
              </a:tblGrid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761763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·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21475"/>
                  </a:ext>
                </a:extLst>
              </a:tr>
              <a:tr h="35329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97717"/>
                  </a:ext>
                </a:extLst>
              </a:tr>
            </a:tbl>
          </a:graphicData>
        </a:graphic>
      </p:graphicFrame>
      <p:cxnSp>
        <p:nvCxnSpPr>
          <p:cNvPr id="34" name="직선 화살표 연결선 33"/>
          <p:cNvCxnSpPr>
            <a:cxnSpLocks/>
          </p:cNvCxnSpPr>
          <p:nvPr/>
        </p:nvCxnSpPr>
        <p:spPr>
          <a:xfrm>
            <a:off x="7298725" y="4711391"/>
            <a:ext cx="0" cy="765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7480855" y="4744117"/>
                <a:ext cx="1253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ko-KR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US" altLang="ko-KR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855" y="4744117"/>
                <a:ext cx="1253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그림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7361" y="5140652"/>
            <a:ext cx="1397471" cy="1386554"/>
          </a:xfrm>
          <a:prstGeom prst="rect">
            <a:avLst/>
          </a:prstGeom>
        </p:spPr>
      </p:pic>
      <p:cxnSp>
        <p:nvCxnSpPr>
          <p:cNvPr id="55" name="직선 화살표 연결선 54"/>
          <p:cNvCxnSpPr/>
          <p:nvPr/>
        </p:nvCxnSpPr>
        <p:spPr>
          <a:xfrm flipH="1">
            <a:off x="5217886" y="5203745"/>
            <a:ext cx="1293125" cy="963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7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 Video </a:t>
            </a:r>
          </a:p>
          <a:p>
            <a:pPr lvl="1"/>
            <a:r>
              <a:rPr lang="en-US" altLang="ko-KR" sz="2400" b="1" dirty="0"/>
              <a:t> Dense trajectories and motion boundary descriptors</a:t>
            </a:r>
          </a:p>
          <a:p>
            <a:pPr lvl="1"/>
            <a:endParaRPr lang="en-US" altLang="ko-KR" sz="2400" dirty="0"/>
          </a:p>
          <a:p>
            <a:pPr lvl="1"/>
            <a:r>
              <a:rPr lang="en-US" altLang="ko-KR" sz="2400" dirty="0">
                <a:solidFill>
                  <a:srgbClr val="DFCFCF"/>
                </a:solidFill>
              </a:rPr>
              <a:t> </a:t>
            </a:r>
            <a:r>
              <a:rPr lang="en-US" altLang="ko-KR" sz="2400" dirty="0" err="1">
                <a:solidFill>
                  <a:srgbClr val="DFCFCF"/>
                </a:solidFill>
              </a:rPr>
              <a:t>Spatio</a:t>
            </a:r>
            <a:r>
              <a:rPr lang="en-US" altLang="ko-KR" sz="2400" dirty="0">
                <a:solidFill>
                  <a:srgbClr val="DFCFCF"/>
                </a:solidFill>
              </a:rPr>
              <a:t>-Temporal </a:t>
            </a:r>
            <a:r>
              <a:rPr lang="en-US" altLang="ko-KR" sz="2400" dirty="0" err="1">
                <a:solidFill>
                  <a:srgbClr val="DFCFCF"/>
                </a:solidFill>
              </a:rPr>
              <a:t>ConvNet</a:t>
            </a:r>
            <a:endParaRPr lang="en-US" altLang="ko-KR" sz="2400" dirty="0">
              <a:solidFill>
                <a:srgbClr val="DFCFCF"/>
              </a:solidFill>
            </a:endParaRPr>
          </a:p>
          <a:p>
            <a:pPr lvl="1"/>
            <a:endParaRPr lang="en-US" altLang="ko-KR" sz="2400" dirty="0">
              <a:solidFill>
                <a:srgbClr val="DFCFCF"/>
              </a:solidFill>
            </a:endParaRPr>
          </a:p>
          <a:p>
            <a:pPr lvl="1"/>
            <a:r>
              <a:rPr lang="en-US" altLang="ko-KR" sz="2400" dirty="0">
                <a:solidFill>
                  <a:srgbClr val="DFCFCF"/>
                </a:solidFill>
              </a:rPr>
              <a:t> Long-time </a:t>
            </a:r>
            <a:r>
              <a:rPr lang="en-US" altLang="ko-KR" sz="2400" dirty="0" err="1">
                <a:solidFill>
                  <a:srgbClr val="DFCFCF"/>
                </a:solidFill>
              </a:rPr>
              <a:t>Spatio</a:t>
            </a:r>
            <a:r>
              <a:rPr lang="en-US" altLang="ko-KR" sz="2400" dirty="0">
                <a:solidFill>
                  <a:srgbClr val="DFCFCF"/>
                </a:solidFill>
              </a:rPr>
              <a:t> – Temporal </a:t>
            </a:r>
            <a:r>
              <a:rPr lang="en-US" altLang="ko-KR" sz="2400" dirty="0" err="1">
                <a:solidFill>
                  <a:srgbClr val="DFCFCF"/>
                </a:solidFill>
              </a:rPr>
              <a:t>ConvNets</a:t>
            </a:r>
            <a:r>
              <a:rPr lang="en-US" altLang="ko-KR" sz="2400" dirty="0">
                <a:solidFill>
                  <a:srgbClr val="DFCFCF"/>
                </a:solidFill>
              </a:rPr>
              <a:t> </a:t>
            </a:r>
          </a:p>
          <a:p>
            <a:pPr marL="457200" lvl="1" indent="0">
              <a:buNone/>
            </a:pPr>
            <a:endParaRPr lang="en-US" altLang="ko-KR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46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90650" y="995375"/>
            <a:ext cx="7886700" cy="5254714"/>
          </a:xfrm>
        </p:spPr>
        <p:txBody>
          <a:bodyPr/>
          <a:lstStyle/>
          <a:p>
            <a:r>
              <a:rPr lang="en-US" altLang="ko-KR" dirty="0"/>
              <a:t> HOG,</a:t>
            </a:r>
            <a:r>
              <a:rPr lang="ko-KR" altLang="en-US" dirty="0"/>
              <a:t> </a:t>
            </a:r>
            <a:r>
              <a:rPr lang="en-US" altLang="ko-KR" dirty="0"/>
              <a:t>HOF and MBF descriptors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628650" y="270939"/>
            <a:ext cx="7886700" cy="435465"/>
          </a:xfrm>
        </p:spPr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sp>
        <p:nvSpPr>
          <p:cNvPr id="9" name="사각형: 둥근 모서리 8"/>
          <p:cNvSpPr/>
          <p:nvPr/>
        </p:nvSpPr>
        <p:spPr>
          <a:xfrm>
            <a:off x="137887" y="995375"/>
            <a:ext cx="1074806" cy="6676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Dense</a:t>
            </a:r>
          </a:p>
          <a:p>
            <a:pPr algn="ctr"/>
            <a:r>
              <a:rPr lang="en-US" altLang="ko-KR" sz="1200" b="1" dirty="0"/>
              <a:t>sampling</a:t>
            </a:r>
            <a:endParaRPr lang="ko-KR" altLang="en-US" sz="1200" b="1" dirty="0"/>
          </a:p>
        </p:txBody>
      </p:sp>
      <p:sp>
        <p:nvSpPr>
          <p:cNvPr id="10" name="사각형: 둥근 모서리 9"/>
          <p:cNvSpPr/>
          <p:nvPr/>
        </p:nvSpPr>
        <p:spPr>
          <a:xfrm>
            <a:off x="137887" y="2047660"/>
            <a:ext cx="1074806" cy="6676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Trajectories</a:t>
            </a:r>
            <a:endParaRPr lang="ko-KR" altLang="en-US" sz="1200" b="1" dirty="0"/>
          </a:p>
        </p:txBody>
      </p:sp>
      <p:cxnSp>
        <p:nvCxnSpPr>
          <p:cNvPr id="11" name="직선 화살표 연결선 10"/>
          <p:cNvCxnSpPr>
            <a:stCxn id="9" idx="2"/>
            <a:endCxn id="10" idx="0"/>
          </p:cNvCxnSpPr>
          <p:nvPr/>
        </p:nvCxnSpPr>
        <p:spPr>
          <a:xfrm>
            <a:off x="675290" y="1663033"/>
            <a:ext cx="0" cy="3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/>
          <p:cNvSpPr/>
          <p:nvPr/>
        </p:nvSpPr>
        <p:spPr>
          <a:xfrm>
            <a:off x="137887" y="3099560"/>
            <a:ext cx="1074806" cy="6676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Trajectory shape descriptor</a:t>
            </a:r>
            <a:endParaRPr lang="ko-KR" altLang="en-US" sz="1200" b="1" dirty="0"/>
          </a:p>
        </p:txBody>
      </p:sp>
      <p:cxnSp>
        <p:nvCxnSpPr>
          <p:cNvPr id="13" name="직선 화살표 연결선 12"/>
          <p:cNvCxnSpPr>
            <a:cxnSpLocks/>
            <a:stCxn id="10" idx="2"/>
            <a:endCxn id="12" idx="0"/>
          </p:cNvCxnSpPr>
          <p:nvPr/>
        </p:nvCxnSpPr>
        <p:spPr>
          <a:xfrm>
            <a:off x="675290" y="2715318"/>
            <a:ext cx="0" cy="38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/>
          <p:cNvSpPr/>
          <p:nvPr/>
        </p:nvSpPr>
        <p:spPr>
          <a:xfrm>
            <a:off x="137887" y="4151652"/>
            <a:ext cx="1074806" cy="6676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Structure</a:t>
            </a:r>
            <a:endParaRPr lang="ko-KR" altLang="en-US" sz="1200" b="1" dirty="0"/>
          </a:p>
        </p:txBody>
      </p:sp>
      <p:cxnSp>
        <p:nvCxnSpPr>
          <p:cNvPr id="15" name="직선 화살표 연결선 14"/>
          <p:cNvCxnSpPr>
            <a:cxnSpLocks/>
            <a:stCxn id="12" idx="2"/>
            <a:endCxn id="14" idx="0"/>
          </p:cNvCxnSpPr>
          <p:nvPr/>
        </p:nvCxnSpPr>
        <p:spPr>
          <a:xfrm>
            <a:off x="675290" y="3767218"/>
            <a:ext cx="0" cy="38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사각형: 둥근 모서리 15"/>
          <p:cNvSpPr/>
          <p:nvPr/>
        </p:nvSpPr>
        <p:spPr>
          <a:xfrm>
            <a:off x="137887" y="5203745"/>
            <a:ext cx="1074806" cy="6676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Motion</a:t>
            </a:r>
            <a:endParaRPr lang="ko-KR" altLang="en-US" sz="1200" b="1" dirty="0"/>
          </a:p>
        </p:txBody>
      </p:sp>
      <p:cxnSp>
        <p:nvCxnSpPr>
          <p:cNvPr id="17" name="직선 화살표 연결선 16"/>
          <p:cNvCxnSpPr>
            <a:cxnSpLocks/>
            <a:stCxn id="14" idx="2"/>
            <a:endCxn id="16" idx="0"/>
          </p:cNvCxnSpPr>
          <p:nvPr/>
        </p:nvCxnSpPr>
        <p:spPr>
          <a:xfrm>
            <a:off x="675290" y="4819310"/>
            <a:ext cx="0" cy="38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내용 개체 틀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39" y="3853399"/>
            <a:ext cx="4636249" cy="209657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39" y="1663033"/>
            <a:ext cx="4684624" cy="19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84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Multi-channel approach(combined)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40460"/>
            <a:ext cx="7385554" cy="16114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727" y="1440590"/>
            <a:ext cx="48863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1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Each descriptor: Trajectory, HOG, HOF, </a:t>
            </a:r>
            <a:r>
              <a:rPr lang="en-US" altLang="ko-KR" dirty="0" err="1"/>
              <a:t>MBHx</a:t>
            </a:r>
            <a:r>
              <a:rPr lang="en-US" altLang="ko-KR" dirty="0"/>
              <a:t> and </a:t>
            </a:r>
            <a:r>
              <a:rPr lang="en-US" altLang="ko-KR" dirty="0" err="1"/>
              <a:t>MBHy</a:t>
            </a:r>
            <a:endParaRPr lang="en-US" altLang="ko-KR" dirty="0"/>
          </a:p>
          <a:p>
            <a:r>
              <a:rPr lang="en-US" altLang="ko-KR" dirty="0"/>
              <a:t> 6 grid structures to represent a video</a:t>
            </a:r>
          </a:p>
          <a:p>
            <a:r>
              <a:rPr lang="en-US" altLang="ko-KR" dirty="0"/>
              <a:t> Results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59" y="2304413"/>
            <a:ext cx="3409036" cy="234226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647" y="4763180"/>
            <a:ext cx="6574641" cy="177588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220" y="2629227"/>
            <a:ext cx="2939713" cy="20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06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pic>
        <p:nvPicPr>
          <p:cNvPr id="7" name="trajector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618" y="1849653"/>
            <a:ext cx="3873282" cy="3325698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" name="descripto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2206" y="1849653"/>
            <a:ext cx="3960140" cy="3399906"/>
          </a:xfrm>
          <a:prstGeom prst="rect">
            <a:avLst/>
          </a:prstGeom>
        </p:spPr>
      </p:pic>
      <p:sp>
        <p:nvSpPr>
          <p:cNvPr id="9" name="내용 개체 틀 37"/>
          <p:cNvSpPr txBox="1">
            <a:spLocks/>
          </p:cNvSpPr>
          <p:nvPr/>
        </p:nvSpPr>
        <p:spPr>
          <a:xfrm>
            <a:off x="628650" y="922249"/>
            <a:ext cx="7886700" cy="5254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001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ea"/>
              <a:buAutoNum type="circleNumDbPlain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257300" indent="-3429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arabicParenR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771650" indent="-4000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+mj-lt"/>
              <a:buAutoNum type="romanUcPeriod"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Dense trajectory for videos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15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 Video </a:t>
            </a:r>
          </a:p>
          <a:p>
            <a:pPr lvl="1"/>
            <a:r>
              <a:rPr lang="en-US" altLang="ko-KR" sz="2400" b="1" dirty="0">
                <a:solidFill>
                  <a:srgbClr val="DFCFCF"/>
                </a:solidFill>
              </a:rPr>
              <a:t> Dense trajectories and motion boundary descriptors</a:t>
            </a:r>
          </a:p>
          <a:p>
            <a:pPr lvl="1"/>
            <a:endParaRPr lang="en-US" altLang="ko-KR" sz="2400" dirty="0"/>
          </a:p>
          <a:p>
            <a:pPr lvl="1"/>
            <a:r>
              <a:rPr lang="en-US" altLang="ko-KR" sz="2400" b="1" dirty="0"/>
              <a:t> </a:t>
            </a:r>
            <a:r>
              <a:rPr lang="en-US" altLang="ko-KR" sz="2400" b="1" dirty="0" err="1"/>
              <a:t>Spatio</a:t>
            </a:r>
            <a:r>
              <a:rPr lang="en-US" altLang="ko-KR" sz="2400" b="1" dirty="0"/>
              <a:t>-Temporal </a:t>
            </a:r>
            <a:r>
              <a:rPr lang="en-US" altLang="ko-KR" sz="2400" b="1" dirty="0" err="1"/>
              <a:t>ConvNet</a:t>
            </a:r>
            <a:endParaRPr lang="en-US" altLang="ko-KR" sz="2400" b="1" dirty="0"/>
          </a:p>
          <a:p>
            <a:pPr lvl="1"/>
            <a:endParaRPr lang="en-US" altLang="ko-KR" sz="2400" dirty="0">
              <a:solidFill>
                <a:srgbClr val="DFCFCF"/>
              </a:solidFill>
            </a:endParaRPr>
          </a:p>
          <a:p>
            <a:pPr lvl="1"/>
            <a:r>
              <a:rPr lang="en-US" altLang="ko-KR" sz="2400" dirty="0">
                <a:solidFill>
                  <a:srgbClr val="DFCFCF"/>
                </a:solidFill>
              </a:rPr>
              <a:t> Long-time </a:t>
            </a:r>
            <a:r>
              <a:rPr lang="en-US" altLang="ko-KR" sz="2400" dirty="0" err="1">
                <a:solidFill>
                  <a:srgbClr val="DFCFCF"/>
                </a:solidFill>
              </a:rPr>
              <a:t>Spatio</a:t>
            </a:r>
            <a:r>
              <a:rPr lang="en-US" altLang="ko-KR" sz="2400" dirty="0">
                <a:solidFill>
                  <a:srgbClr val="DFCFCF"/>
                </a:solidFill>
              </a:rPr>
              <a:t> – Temporal </a:t>
            </a:r>
            <a:r>
              <a:rPr lang="en-US" altLang="ko-KR" sz="2400" dirty="0" err="1">
                <a:solidFill>
                  <a:srgbClr val="DFCFCF"/>
                </a:solidFill>
              </a:rPr>
              <a:t>ConvNets</a:t>
            </a:r>
            <a:r>
              <a:rPr lang="en-US" altLang="ko-KR" sz="2400" dirty="0">
                <a:solidFill>
                  <a:srgbClr val="DFCFCF"/>
                </a:solidFill>
              </a:rPr>
              <a:t> </a:t>
            </a:r>
          </a:p>
          <a:p>
            <a:pPr marL="457200" lvl="1" indent="0">
              <a:buNone/>
            </a:pPr>
            <a:endParaRPr lang="en-US" altLang="ko-KR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84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922249"/>
            <a:ext cx="7886700" cy="537902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 Large-scale video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Single Frame</a:t>
            </a:r>
          </a:p>
          <a:p>
            <a:pPr marL="914400" lvl="2" indent="0">
              <a:buNone/>
            </a:pPr>
            <a:r>
              <a:rPr lang="en-US" altLang="ko-KR" dirty="0"/>
              <a:t>:  Single flame baseline, that is only looking at a single frame of the video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Late Fusion</a:t>
            </a:r>
          </a:p>
          <a:p>
            <a:pPr lvl="2"/>
            <a:r>
              <a:rPr lang="en-US" altLang="ko-KR" dirty="0"/>
              <a:t>Take two </a:t>
            </a:r>
            <a:r>
              <a:rPr lang="en-US" altLang="ko-KR" dirty="0" err="1"/>
              <a:t>alexNets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Place them same ten frames apart</a:t>
            </a:r>
          </a:p>
          <a:p>
            <a:pPr lvl="2"/>
            <a:r>
              <a:rPr lang="en-US" altLang="ko-KR" dirty="0"/>
              <a:t>Both compute independently in 10 frames apart</a:t>
            </a:r>
          </a:p>
          <a:p>
            <a:pPr lvl="2"/>
            <a:r>
              <a:rPr lang="en-US" altLang="ko-KR" dirty="0"/>
              <a:t>And then we emerged much later and fully connected layers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40" y="1319239"/>
            <a:ext cx="6423223" cy="2426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4939" y="6167625"/>
            <a:ext cx="6978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Karpathy</a:t>
            </a:r>
            <a:r>
              <a:rPr lang="en-US" altLang="ko-KR" sz="1000" dirty="0"/>
              <a:t>, A., </a:t>
            </a:r>
            <a:r>
              <a:rPr lang="en-US" altLang="ko-KR" sz="1000" dirty="0" err="1"/>
              <a:t>Toderici</a:t>
            </a:r>
            <a:r>
              <a:rPr lang="en-US" altLang="ko-KR" sz="1000" dirty="0"/>
              <a:t>, G., Shetty, S., Leung, T., </a:t>
            </a:r>
            <a:r>
              <a:rPr lang="en-US" altLang="ko-KR" sz="1000" dirty="0" err="1"/>
              <a:t>Sukthankar</a:t>
            </a:r>
            <a:r>
              <a:rPr lang="en-US" altLang="ko-KR" sz="1000" dirty="0"/>
              <a:t>, R., &amp; Fei-Fei, L. (2014). </a:t>
            </a:r>
            <a:r>
              <a:rPr lang="en-US" altLang="ko-KR" sz="1000" i="1" dirty="0"/>
              <a:t>Large-scale video classification with convolutional neural networks.</a:t>
            </a:r>
            <a:r>
              <a:rPr lang="en-US" altLang="ko-KR" sz="1000" dirty="0"/>
              <a:t> Paper presented at the Proceedings of the IEEE conference on Computer Vision and Pattern Recognition.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200587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Large-scale video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buAutoNum type="circleNumDbPlain" startAt="3"/>
            </a:pPr>
            <a:r>
              <a:rPr lang="en-US" altLang="ko-KR" dirty="0"/>
              <a:t>Early Fusion</a:t>
            </a:r>
          </a:p>
          <a:p>
            <a:pPr lvl="2"/>
            <a:r>
              <a:rPr lang="en-US" altLang="ko-KR" dirty="0"/>
              <a:t>The temporal information very early on the very first layer </a:t>
            </a:r>
          </a:p>
          <a:p>
            <a:pPr lvl="3"/>
            <a:r>
              <a:rPr lang="en-US" altLang="ko-KR" dirty="0"/>
              <a:t>Take chunk of frames </a:t>
            </a:r>
          </a:p>
          <a:p>
            <a:pPr lvl="3"/>
            <a:r>
              <a:rPr lang="en-US" altLang="ko-KR" dirty="0"/>
              <a:t>concatenate them along the channel 27x27x45</a:t>
            </a:r>
          </a:p>
          <a:p>
            <a:pPr lvl="3"/>
            <a:r>
              <a:rPr lang="en-US" altLang="ko-KR" dirty="0"/>
              <a:t>And then, everything stacked up</a:t>
            </a:r>
          </a:p>
          <a:p>
            <a:pPr lvl="3"/>
            <a:r>
              <a:rPr lang="en-US" altLang="ko-KR" dirty="0"/>
              <a:t>we do a single column over it</a:t>
            </a:r>
          </a:p>
          <a:p>
            <a:pPr marL="1371600" lvl="3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And then everything just to be </a:t>
            </a:r>
            <a:r>
              <a:rPr lang="en-US" altLang="ko-KR" dirty="0" err="1"/>
              <a:t>ConvNets</a:t>
            </a:r>
            <a:endParaRPr lang="en-US" altLang="ko-KR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40" y="1319239"/>
            <a:ext cx="6423223" cy="2426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4939" y="6167625"/>
            <a:ext cx="6978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Karpathy</a:t>
            </a:r>
            <a:r>
              <a:rPr lang="en-US" altLang="ko-KR" sz="1000" dirty="0"/>
              <a:t>, A., </a:t>
            </a:r>
            <a:r>
              <a:rPr lang="en-US" altLang="ko-KR" sz="1000" dirty="0" err="1"/>
              <a:t>Toderici</a:t>
            </a:r>
            <a:r>
              <a:rPr lang="en-US" altLang="ko-KR" sz="1000" dirty="0"/>
              <a:t>, G., Shetty, S., Leung, T., </a:t>
            </a:r>
            <a:r>
              <a:rPr lang="en-US" altLang="ko-KR" sz="1000" dirty="0" err="1"/>
              <a:t>Sukthankar</a:t>
            </a:r>
            <a:r>
              <a:rPr lang="en-US" altLang="ko-KR" sz="1000" dirty="0"/>
              <a:t>, R., &amp; Fei-Fei, L. (2014). </a:t>
            </a:r>
            <a:r>
              <a:rPr lang="en-US" altLang="ko-KR" sz="1000" i="1" dirty="0"/>
              <a:t>Large-scale video classification with convolutional neural networks.</a:t>
            </a:r>
            <a:r>
              <a:rPr lang="en-US" altLang="ko-KR" sz="1000" dirty="0"/>
              <a:t> Paper presented at the Proceedings of the IEEE conference on Computer Vision and Pattern Recognition.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44765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Large-scale video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buFont typeface="+mj-ea"/>
              <a:buAutoNum type="circleNumDbPlain" startAt="4"/>
            </a:pPr>
            <a:r>
              <a:rPr lang="en-US" altLang="ko-KR" dirty="0"/>
              <a:t>Slow fusion (3D Conv  approach)</a:t>
            </a:r>
          </a:p>
          <a:p>
            <a:pPr lvl="2"/>
            <a:r>
              <a:rPr lang="en-US" altLang="ko-KR" dirty="0"/>
              <a:t>3 dimensional convolutions in both space and time</a:t>
            </a:r>
          </a:p>
          <a:p>
            <a:pPr lvl="2"/>
            <a:r>
              <a:rPr lang="en-US" altLang="ko-KR" dirty="0"/>
              <a:t>Slowly using this temporal information before slowly fusing the spatial information </a:t>
            </a:r>
          </a:p>
          <a:p>
            <a:pPr lvl="2"/>
            <a:endParaRPr lang="ko-KR" altLang="en-US" dirty="0"/>
          </a:p>
          <a:p>
            <a:r>
              <a:rPr lang="en-US" altLang="ko-KR" dirty="0"/>
              <a:t> But </a:t>
            </a:r>
            <a:r>
              <a:rPr lang="en-US" altLang="ko-KR" dirty="0" err="1"/>
              <a:t>AlexNet</a:t>
            </a:r>
            <a:r>
              <a:rPr lang="en-US" altLang="ko-KR" dirty="0"/>
              <a:t> is not enough to learning in video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40" y="1319239"/>
            <a:ext cx="6423223" cy="2426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4939" y="6167625"/>
            <a:ext cx="6978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Karpathy</a:t>
            </a:r>
            <a:r>
              <a:rPr lang="en-US" altLang="ko-KR" sz="1000" dirty="0"/>
              <a:t>, A., </a:t>
            </a:r>
            <a:r>
              <a:rPr lang="en-US" altLang="ko-KR" sz="1000" dirty="0" err="1"/>
              <a:t>Toderici</a:t>
            </a:r>
            <a:r>
              <a:rPr lang="en-US" altLang="ko-KR" sz="1000" dirty="0"/>
              <a:t>, G., Shetty, S., Leung, T., </a:t>
            </a:r>
            <a:r>
              <a:rPr lang="en-US" altLang="ko-KR" sz="1000" dirty="0" err="1"/>
              <a:t>Sukthankar</a:t>
            </a:r>
            <a:r>
              <a:rPr lang="en-US" altLang="ko-KR" sz="1000" dirty="0"/>
              <a:t>, R., &amp; Fei-Fei, L. (2014). </a:t>
            </a:r>
            <a:r>
              <a:rPr lang="en-US" altLang="ko-KR" sz="1000" i="1" dirty="0"/>
              <a:t>Large-scale video classification with convolutional neural networks.</a:t>
            </a:r>
            <a:r>
              <a:rPr lang="en-US" altLang="ko-KR" sz="1000" dirty="0"/>
              <a:t> Paper presented at the Proceedings of the IEEE conference on Computer Vision and Pattern Recognition.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584310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How do we accelerate the learning?</a:t>
            </a:r>
          </a:p>
          <a:p>
            <a:pPr lvl="1"/>
            <a:r>
              <a:rPr lang="en-US" altLang="ko-KR" dirty="0"/>
              <a:t>Weight quantization schemes</a:t>
            </a:r>
          </a:p>
          <a:p>
            <a:pPr lvl="1"/>
            <a:r>
              <a:rPr lang="en-US" altLang="ko-KR" dirty="0"/>
              <a:t>Better optimization algorithms</a:t>
            </a:r>
          </a:p>
          <a:p>
            <a:pPr lvl="1"/>
            <a:r>
              <a:rPr lang="en-US" altLang="ko-KR" dirty="0"/>
              <a:t>Initialization strategies</a:t>
            </a:r>
          </a:p>
          <a:p>
            <a:endParaRPr lang="en-US" altLang="ko-KR" b="1" dirty="0"/>
          </a:p>
          <a:p>
            <a:r>
              <a:rPr lang="en-US" altLang="ko-KR" b="1" dirty="0"/>
              <a:t> Changes in the architecture that enable faster running times.</a:t>
            </a:r>
          </a:p>
          <a:p>
            <a:pPr lvl="1"/>
            <a:r>
              <a:rPr lang="en-US" altLang="ko-KR" b="1" dirty="0"/>
              <a:t>The size of the network – lower performance</a:t>
            </a:r>
          </a:p>
          <a:p>
            <a:pPr lvl="1"/>
            <a:r>
              <a:rPr lang="en-US" altLang="ko-KR" b="1" dirty="0"/>
              <a:t>Lower resolution</a:t>
            </a:r>
          </a:p>
          <a:p>
            <a:pPr lvl="2"/>
            <a:r>
              <a:rPr lang="en-US" altLang="ko-KR" b="1" dirty="0"/>
              <a:t>Improved the running time of the network</a:t>
            </a:r>
          </a:p>
          <a:p>
            <a:pPr lvl="2"/>
            <a:r>
              <a:rPr lang="en-US" altLang="ko-KR" b="1" dirty="0"/>
              <a:t>There exists a problem in high-frequency detail image</a:t>
            </a:r>
          </a:p>
          <a:p>
            <a:pPr marL="914400" lvl="2" indent="0">
              <a:buNone/>
            </a:pPr>
            <a:endParaRPr lang="en-US" altLang="ko-KR" b="1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b="1" dirty="0"/>
          </a:p>
          <a:p>
            <a:pPr marL="457200" lvl="1" indent="0">
              <a:buNone/>
            </a:pPr>
            <a:endParaRPr lang="en-US" altLang="ko-KR" b="1" u="sng" dirty="0"/>
          </a:p>
          <a:p>
            <a:pPr marL="457200" lvl="1" indent="0">
              <a:buNone/>
            </a:pPr>
            <a:endParaRPr lang="ko-KR" altLang="en-US" b="1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Multiresolution architecture</a:t>
            </a:r>
          </a:p>
          <a:p>
            <a:pPr lvl="1"/>
            <a:r>
              <a:rPr lang="en-US" altLang="ko-KR" b="1" dirty="0"/>
              <a:t>Context streams : low-resolution image</a:t>
            </a:r>
          </a:p>
          <a:p>
            <a:pPr lvl="2"/>
            <a:r>
              <a:rPr lang="en-US" altLang="ko-KR" b="1" dirty="0"/>
              <a:t>Down sampled frame [178 x 178] -&gt;[89 x 89] halved</a:t>
            </a:r>
          </a:p>
          <a:p>
            <a:pPr lvl="1"/>
            <a:r>
              <a:rPr lang="en-US" altLang="ko-KR" b="1" dirty="0"/>
              <a:t>Fovea streams : high-resolution center crop</a:t>
            </a:r>
          </a:p>
          <a:p>
            <a:pPr lvl="2"/>
            <a:r>
              <a:rPr lang="en-US" altLang="ko-KR" b="1" dirty="0"/>
              <a:t>Center [89x89] – fit in the online videos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43" y="2550097"/>
            <a:ext cx="5465825" cy="33949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0478" y="3549606"/>
            <a:ext cx="1788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Context streams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52074" y="4711106"/>
            <a:ext cx="1608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Fovea streams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66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Video learning procedure</a:t>
            </a:r>
          </a:p>
          <a:p>
            <a:pPr lvl="1"/>
            <a:r>
              <a:rPr lang="en-US" altLang="ko-KR" dirty="0"/>
              <a:t>Detecting key points in that video</a:t>
            </a:r>
          </a:p>
          <a:p>
            <a:pPr lvl="1"/>
            <a:r>
              <a:rPr lang="en-US" altLang="ko-KR" dirty="0"/>
              <a:t>Tracking them </a:t>
            </a:r>
          </a:p>
          <a:p>
            <a:pPr lvl="1"/>
            <a:r>
              <a:rPr lang="en-US" altLang="ko-KR" dirty="0"/>
              <a:t>All these are tracked across video</a:t>
            </a:r>
          </a:p>
          <a:p>
            <a:pPr lvl="1"/>
            <a:r>
              <a:rPr lang="en-US" altLang="ko-KR" dirty="0"/>
              <a:t>Surrounding features in video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12692" y="6159678"/>
            <a:ext cx="79313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Wang, H., </a:t>
            </a:r>
            <a:r>
              <a:rPr lang="en-US" altLang="ko-KR" sz="1000" dirty="0" err="1"/>
              <a:t>Kläser</a:t>
            </a:r>
            <a:r>
              <a:rPr lang="en-US" altLang="ko-KR" sz="1000" dirty="0"/>
              <a:t>, A., Schmid, C., &amp; Liu, C.-L. (2013). Dense trajectories and motion boundary descriptors for action recognition. </a:t>
            </a:r>
            <a:r>
              <a:rPr lang="en-US" altLang="ko-KR" sz="1000" i="1" dirty="0"/>
              <a:t>International Journal of Computer Vision, 103</a:t>
            </a:r>
            <a:r>
              <a:rPr lang="en-US" altLang="ko-KR" sz="1000" dirty="0"/>
              <a:t>(1), 60-79. </a:t>
            </a:r>
          </a:p>
          <a:p>
            <a:endParaRPr lang="ko-KR" altLang="en-US" i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71" y="2612224"/>
            <a:ext cx="6981371" cy="348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39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Filters learned on first layer of context steam and fovea stream</a:t>
            </a:r>
          </a:p>
          <a:p>
            <a:pPr lvl="1"/>
            <a:r>
              <a:rPr lang="en-US" altLang="ko-KR" b="1" dirty="0"/>
              <a:t>Left : context steam (low resolution)</a:t>
            </a:r>
          </a:p>
          <a:p>
            <a:pPr lvl="1"/>
            <a:r>
              <a:rPr lang="en-US" altLang="ko-KR" b="1" dirty="0"/>
              <a:t>Right : fovea stream (high resolution)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31" y="2117388"/>
            <a:ext cx="6530186" cy="32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4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Learned filters on the first layer</a:t>
            </a:r>
          </a:p>
          <a:p>
            <a:pPr lvl="1"/>
            <a:r>
              <a:rPr lang="en-US" altLang="ko-KR" dirty="0"/>
              <a:t>Visualize them and these are the kinds of features, learning on videos</a:t>
            </a:r>
          </a:p>
          <a:p>
            <a:pPr lvl="1"/>
            <a:r>
              <a:rPr lang="en-US" altLang="ko-KR" dirty="0"/>
              <a:t>These filters are also extended a small amount in time,</a:t>
            </a:r>
            <a:r>
              <a:rPr lang="ko-KR" altLang="en-US" dirty="0"/>
              <a:t> </a:t>
            </a:r>
            <a:r>
              <a:rPr lang="en-US" altLang="ko-KR" dirty="0"/>
              <a:t>so</a:t>
            </a:r>
            <a:r>
              <a:rPr lang="ko-KR" altLang="en-US" dirty="0"/>
              <a:t> </a:t>
            </a:r>
            <a:r>
              <a:rPr lang="en-US" altLang="ko-KR" dirty="0"/>
              <a:t>these little moving blobs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Picture 2" descr="http://cs.stanford.edu/people/karpathy/deepvideo/slow_motion5x5_filter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960" y="2421280"/>
            <a:ext cx="4276725" cy="3000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14939" y="6167625"/>
            <a:ext cx="6978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Karpathy</a:t>
            </a:r>
            <a:r>
              <a:rPr lang="en-US" altLang="ko-KR" sz="1000" dirty="0"/>
              <a:t>, A., </a:t>
            </a:r>
            <a:r>
              <a:rPr lang="en-US" altLang="ko-KR" sz="1000" dirty="0" err="1"/>
              <a:t>Toderici</a:t>
            </a:r>
            <a:r>
              <a:rPr lang="en-US" altLang="ko-KR" sz="1000" dirty="0"/>
              <a:t>, G., Shetty, S., Leung, T., </a:t>
            </a:r>
            <a:r>
              <a:rPr lang="en-US" altLang="ko-KR" sz="1000" dirty="0" err="1"/>
              <a:t>Sukthankar</a:t>
            </a:r>
            <a:r>
              <a:rPr lang="en-US" altLang="ko-KR" sz="1000" dirty="0"/>
              <a:t>, R., &amp; Fei-Fei, L. (2014). </a:t>
            </a:r>
            <a:r>
              <a:rPr lang="en-US" altLang="ko-KR" sz="1000" i="1" dirty="0"/>
              <a:t>Large-scale video classification with convolutional neural networks.</a:t>
            </a:r>
            <a:r>
              <a:rPr lang="en-US" altLang="ko-KR" sz="1000" dirty="0"/>
              <a:t> Paper presented at the Proceedings of the IEEE conference on Computer Vision and Pattern Recognition.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094199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Q. </a:t>
            </a:r>
            <a:r>
              <a:rPr lang="en-US" altLang="ko-KR" dirty="0"/>
              <a:t>How much extent this in </a:t>
            </a:r>
            <a:r>
              <a:rPr lang="en-US" altLang="ko-KR" b="1" dirty="0"/>
              <a:t>temporal length(t)</a:t>
            </a:r>
            <a:r>
              <a:rPr lang="en-US" altLang="ko-KR" dirty="0"/>
              <a:t> for the filters we get to that? As possible as?</a:t>
            </a:r>
          </a:p>
          <a:p>
            <a:pPr marL="571500" lvl="1" indent="0">
              <a:buNone/>
            </a:pPr>
            <a:r>
              <a:rPr lang="en-US" altLang="ko-KR" dirty="0">
                <a:solidFill>
                  <a:srgbClr val="2508B8"/>
                </a:solidFill>
              </a:rPr>
              <a:t>A. </a:t>
            </a:r>
            <a:r>
              <a:rPr lang="en-US" altLang="ko-KR" dirty="0"/>
              <a:t>Yes, Just as in </a:t>
            </a:r>
            <a:r>
              <a:rPr lang="en-US" altLang="ko-KR" b="1" dirty="0"/>
              <a:t>spatial</a:t>
            </a:r>
            <a:r>
              <a:rPr lang="en-US" altLang="ko-KR" dirty="0"/>
              <a:t>, it works better if you have </a:t>
            </a:r>
            <a:r>
              <a:rPr lang="en-US" altLang="ko-KR" b="1" dirty="0"/>
              <a:t>small filters</a:t>
            </a:r>
            <a:r>
              <a:rPr lang="en-US" altLang="ko-KR" dirty="0"/>
              <a:t>, and you have </a:t>
            </a:r>
            <a:r>
              <a:rPr lang="en-US" altLang="ko-KR" b="1" dirty="0"/>
              <a:t>more depth,</a:t>
            </a:r>
            <a:r>
              <a:rPr lang="en-US" altLang="ko-KR" dirty="0"/>
              <a:t> the same applies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 The prediction is a function saying fifteen frames: half a second video</a:t>
            </a:r>
          </a:p>
          <a:p>
            <a:pPr lvl="1"/>
            <a:r>
              <a:rPr lang="en-US" altLang="ko-KR" dirty="0"/>
              <a:t>Video frames and </a:t>
            </a:r>
            <a:r>
              <a:rPr lang="en-US" altLang="ko-KR" u="sng" dirty="0"/>
              <a:t>fixed number of categories </a:t>
            </a:r>
            <a:r>
              <a:rPr lang="en-US" altLang="ko-KR" dirty="0"/>
              <a:t>at every single frame</a:t>
            </a:r>
          </a:p>
          <a:p>
            <a:pPr lvl="1"/>
            <a:r>
              <a:rPr lang="en-US" altLang="ko-KR" dirty="0"/>
              <a:t>not only a function single frame but also </a:t>
            </a:r>
            <a:r>
              <a:rPr lang="en-US" altLang="ko-KR" u="sng" dirty="0"/>
              <a:t>a small number or lots of frames</a:t>
            </a:r>
          </a:p>
          <a:p>
            <a:pPr marL="457200" lvl="1" indent="0">
              <a:buNone/>
            </a:pPr>
            <a:endParaRPr lang="en-US" altLang="ko-KR" u="sng" dirty="0"/>
          </a:p>
          <a:p>
            <a:r>
              <a:rPr lang="en-US" altLang="ko-KR" dirty="0"/>
              <a:t> The significant problem of large scale videos is a lack of its data for Pre-Training </a:t>
            </a:r>
          </a:p>
          <a:p>
            <a:endParaRPr lang="en-US" altLang="ko-KR" u="sng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4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49" y="922249"/>
            <a:ext cx="8036379" cy="5254714"/>
          </a:xfrm>
        </p:spPr>
        <p:txBody>
          <a:bodyPr/>
          <a:lstStyle/>
          <a:p>
            <a:r>
              <a:rPr lang="en-US" altLang="ko-KR" dirty="0"/>
              <a:t> What we want is detect local motion from the point of view of prediction</a:t>
            </a:r>
          </a:p>
          <a:p>
            <a:pPr lvl="1"/>
            <a:r>
              <a:rPr lang="en-US" altLang="ko-KR" dirty="0"/>
              <a:t>In below table, there is small gain,</a:t>
            </a:r>
            <a:r>
              <a:rPr lang="ko-KR" altLang="en-US" dirty="0"/>
              <a:t> </a:t>
            </a:r>
            <a:r>
              <a:rPr lang="en-US" altLang="ko-KR" dirty="0"/>
              <a:t>1.6 % point.</a:t>
            </a:r>
          </a:p>
          <a:p>
            <a:pPr lvl="1"/>
            <a:r>
              <a:rPr lang="en-US" altLang="ko-KR" dirty="0"/>
              <a:t>Just learn about single frame for the first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26" y="2297725"/>
            <a:ext cx="7191500" cy="2653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4939" y="6167625"/>
            <a:ext cx="6978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Karpathy</a:t>
            </a:r>
            <a:r>
              <a:rPr lang="en-US" altLang="ko-KR" sz="1000" dirty="0"/>
              <a:t>, A., </a:t>
            </a:r>
            <a:r>
              <a:rPr lang="en-US" altLang="ko-KR" sz="1000" dirty="0" err="1"/>
              <a:t>Toderici</a:t>
            </a:r>
            <a:r>
              <a:rPr lang="en-US" altLang="ko-KR" sz="1000" dirty="0"/>
              <a:t>, G., Shetty, S., Leung, T., </a:t>
            </a:r>
            <a:r>
              <a:rPr lang="en-US" altLang="ko-KR" sz="1000" dirty="0" err="1"/>
              <a:t>Sukthankar</a:t>
            </a:r>
            <a:r>
              <a:rPr lang="en-US" altLang="ko-KR" sz="1000" dirty="0"/>
              <a:t>, R., &amp; Fei-Fei, L. (2014). </a:t>
            </a:r>
            <a:r>
              <a:rPr lang="en-US" altLang="ko-KR" sz="1000" i="1" dirty="0"/>
              <a:t>Large-scale video classification with convolutional neural networks.</a:t>
            </a:r>
            <a:r>
              <a:rPr lang="en-US" altLang="ko-KR" sz="1000" dirty="0"/>
              <a:t> Paper presented at the Proceedings of the IEEE conference on Computer Vision and Pattern Recognition.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644254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The below figure is to distinguish different sports</a:t>
            </a:r>
          </a:p>
          <a:p>
            <a:r>
              <a:rPr lang="en-US" altLang="ko-KR" dirty="0"/>
              <a:t> In </a:t>
            </a:r>
            <a:r>
              <a:rPr lang="en-US" altLang="ko-KR" dirty="0">
                <a:solidFill>
                  <a:srgbClr val="C00000"/>
                </a:solidFill>
              </a:rPr>
              <a:t>tennis</a:t>
            </a:r>
            <a:r>
              <a:rPr lang="en-US" altLang="ko-KR" dirty="0"/>
              <a:t> and  </a:t>
            </a:r>
            <a:r>
              <a:rPr lang="en-US" altLang="ko-KR" dirty="0">
                <a:solidFill>
                  <a:schemeClr val="accent1"/>
                </a:solidFill>
              </a:rPr>
              <a:t>swimming</a:t>
            </a:r>
            <a:r>
              <a:rPr lang="en-US" altLang="ko-KR" dirty="0"/>
              <a:t> case,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We don’t need very fine local information for trying to distinguish tennis as fine-grained categories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But you have to think about small local motion in other case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68" y="2586700"/>
            <a:ext cx="7412264" cy="3580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4939" y="6167625"/>
            <a:ext cx="6978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Karpathy</a:t>
            </a:r>
            <a:r>
              <a:rPr lang="en-US" altLang="ko-KR" sz="1000" dirty="0"/>
              <a:t>, A., </a:t>
            </a:r>
            <a:r>
              <a:rPr lang="en-US" altLang="ko-KR" sz="1000" dirty="0" err="1"/>
              <a:t>Toderici</a:t>
            </a:r>
            <a:r>
              <a:rPr lang="en-US" altLang="ko-KR" sz="1000" dirty="0"/>
              <a:t>, G., Shetty, S., Leung, T., </a:t>
            </a:r>
            <a:r>
              <a:rPr lang="en-US" altLang="ko-KR" sz="1000" dirty="0" err="1"/>
              <a:t>Sukthankar</a:t>
            </a:r>
            <a:r>
              <a:rPr lang="en-US" altLang="ko-KR" sz="1000" dirty="0"/>
              <a:t>, R., &amp; Fei-Fei, L. (2014). </a:t>
            </a:r>
            <a:r>
              <a:rPr lang="en-US" altLang="ko-KR" sz="1000" i="1" dirty="0"/>
              <a:t>Large-scale video classification with convolutional neural networks.</a:t>
            </a:r>
            <a:r>
              <a:rPr lang="en-US" altLang="ko-KR" sz="1000" dirty="0"/>
              <a:t> Paper presented at the Proceedings of the IEEE conference on Computer Vision and Pattern Recognition.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612557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922249"/>
            <a:ext cx="7886700" cy="5254714"/>
          </a:xfrm>
        </p:spPr>
        <p:txBody>
          <a:bodyPr/>
          <a:lstStyle/>
          <a:p>
            <a:r>
              <a:rPr lang="en-US" altLang="ko-KR" dirty="0"/>
              <a:t> The comparison with </a:t>
            </a:r>
            <a:r>
              <a:rPr lang="en-US" altLang="ko-KR" dirty="0" err="1"/>
              <a:t>ConvNet</a:t>
            </a:r>
            <a:r>
              <a:rPr lang="en-US" altLang="ko-KR" dirty="0"/>
              <a:t> and 3D </a:t>
            </a:r>
            <a:r>
              <a:rPr lang="en-US" altLang="ko-KR" dirty="0" err="1"/>
              <a:t>ConvNet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64275" y="6128110"/>
            <a:ext cx="8819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000" dirty="0"/>
              <a:t>Tran, D., Bourdev, L., Fergus, R., Torresani, L., &amp; Paluri, M. (2015). </a:t>
            </a:r>
            <a:r>
              <a:rPr lang="en-US" altLang="ko-KR" sz="1000" i="1" dirty="0"/>
              <a:t>Learning spatiotemporal features with 3d convolutional networks.</a:t>
            </a:r>
            <a:r>
              <a:rPr lang="en-US" altLang="ko-KR" sz="1000" dirty="0"/>
              <a:t> Paper presented at the Proceedings of the IEEE International Conference on Computer Vision.</a:t>
            </a:r>
          </a:p>
          <a:p>
            <a:endParaRPr lang="ko-KR" altLang="en-US" sz="1000" i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02" y="1490139"/>
            <a:ext cx="8780377" cy="11477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r="1321" b="14850"/>
          <a:stretch/>
        </p:blipFill>
        <p:spPr>
          <a:xfrm>
            <a:off x="823527" y="2976734"/>
            <a:ext cx="6787007" cy="2452809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H="1">
            <a:off x="1760645" y="2758073"/>
            <a:ext cx="11360" cy="437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88453" y="5018770"/>
            <a:ext cx="101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508B8"/>
                </a:solidFill>
              </a:rPr>
              <a:t>image</a:t>
            </a:r>
            <a:endParaRPr lang="ko-KR" altLang="en-US" b="1" dirty="0">
              <a:solidFill>
                <a:srgbClr val="250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637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922249"/>
            <a:ext cx="7886700" cy="5254714"/>
          </a:xfrm>
        </p:spPr>
        <p:txBody>
          <a:bodyPr/>
          <a:lstStyle/>
          <a:p>
            <a:r>
              <a:rPr lang="en-US" altLang="ko-KR" dirty="0"/>
              <a:t> The comparison with </a:t>
            </a:r>
            <a:r>
              <a:rPr lang="en-US" altLang="ko-KR" dirty="0" err="1"/>
              <a:t>ConvNet</a:t>
            </a:r>
            <a:r>
              <a:rPr lang="en-US" altLang="ko-KR" dirty="0"/>
              <a:t> and 3D </a:t>
            </a:r>
            <a:r>
              <a:rPr lang="en-US" altLang="ko-KR" dirty="0" err="1"/>
              <a:t>ConvNet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64275" y="6128110"/>
            <a:ext cx="8819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000" dirty="0"/>
              <a:t>Tran, D., Bourdev, L., Fergus, R., Torresani, L., &amp; Paluri, M. (2015). </a:t>
            </a:r>
            <a:r>
              <a:rPr lang="en-US" altLang="ko-KR" sz="1000" i="1" dirty="0"/>
              <a:t>Learning spatiotemporal features with 3d convolutional networks.</a:t>
            </a:r>
            <a:r>
              <a:rPr lang="en-US" altLang="ko-KR" sz="1000" dirty="0"/>
              <a:t> Paper presented at the Proceedings of the IEEE International Conference on Computer Vision.</a:t>
            </a:r>
          </a:p>
          <a:p>
            <a:endParaRPr lang="ko-KR" altLang="en-US" sz="1000" i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02" y="1490139"/>
            <a:ext cx="8780377" cy="1147762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 flipH="1">
            <a:off x="4265306" y="2745487"/>
            <a:ext cx="11360" cy="437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r="947" b="14856"/>
          <a:stretch/>
        </p:blipFill>
        <p:spPr>
          <a:xfrm>
            <a:off x="1471126" y="3258624"/>
            <a:ext cx="5951985" cy="20062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66765" y="5006606"/>
            <a:ext cx="101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508B8"/>
                </a:solidFill>
              </a:rPr>
              <a:t>image</a:t>
            </a:r>
            <a:endParaRPr lang="ko-KR" altLang="en-US" b="1" dirty="0">
              <a:solidFill>
                <a:srgbClr val="250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52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922249"/>
            <a:ext cx="7886700" cy="5254714"/>
          </a:xfrm>
        </p:spPr>
        <p:txBody>
          <a:bodyPr/>
          <a:lstStyle/>
          <a:p>
            <a:r>
              <a:rPr lang="en-US" altLang="ko-KR" dirty="0"/>
              <a:t> The comparison with </a:t>
            </a:r>
            <a:r>
              <a:rPr lang="en-US" altLang="ko-KR" dirty="0" err="1"/>
              <a:t>ConvNet</a:t>
            </a:r>
            <a:r>
              <a:rPr lang="en-US" altLang="ko-KR" dirty="0"/>
              <a:t> and 3D </a:t>
            </a:r>
            <a:r>
              <a:rPr lang="en-US" altLang="ko-KR" dirty="0" err="1"/>
              <a:t>ConvNet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64275" y="6128110"/>
            <a:ext cx="8819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000" dirty="0"/>
              <a:t>Tran, D., Bourdev, L., Fergus, R., Torresani, L., &amp; Paluri, M. (2015). </a:t>
            </a:r>
            <a:r>
              <a:rPr lang="en-US" altLang="ko-KR" sz="1000" i="1" dirty="0"/>
              <a:t>Learning spatiotemporal features with 3d convolutional networks.</a:t>
            </a:r>
            <a:r>
              <a:rPr lang="en-US" altLang="ko-KR" sz="1000" dirty="0"/>
              <a:t> Paper presented at the Proceedings of the IEEE International Conference on Computer Vision.</a:t>
            </a:r>
          </a:p>
          <a:p>
            <a:endParaRPr lang="ko-KR" altLang="en-US" sz="1000" i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02" y="1490139"/>
            <a:ext cx="8780377" cy="1147762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cxnSpLocks/>
          </p:cNvCxnSpPr>
          <p:nvPr/>
        </p:nvCxnSpPr>
        <p:spPr>
          <a:xfrm>
            <a:off x="6877868" y="2749756"/>
            <a:ext cx="0" cy="411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72" y="3216565"/>
            <a:ext cx="7543855" cy="23328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508" y="5498560"/>
            <a:ext cx="1685925" cy="323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69821" y="5452726"/>
            <a:ext cx="219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508B8"/>
                </a:solidFill>
              </a:rPr>
              <a:t>Another volume</a:t>
            </a:r>
            <a:endParaRPr lang="ko-KR" altLang="en-US" b="1" dirty="0">
              <a:solidFill>
                <a:srgbClr val="250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67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922249"/>
            <a:ext cx="7886700" cy="5254714"/>
          </a:xfrm>
        </p:spPr>
        <p:txBody>
          <a:bodyPr/>
          <a:lstStyle/>
          <a:p>
            <a:r>
              <a:rPr lang="en-US" altLang="ko-KR" dirty="0"/>
              <a:t> The comparison with </a:t>
            </a:r>
            <a:r>
              <a:rPr lang="en-US" altLang="ko-KR" dirty="0" err="1"/>
              <a:t>ConvNet</a:t>
            </a:r>
            <a:r>
              <a:rPr lang="en-US" altLang="ko-KR" dirty="0"/>
              <a:t> and 3D </a:t>
            </a:r>
            <a:r>
              <a:rPr lang="en-US" altLang="ko-KR" dirty="0" err="1"/>
              <a:t>ConvNet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Experiment</a:t>
            </a:r>
          </a:p>
          <a:p>
            <a:pPr lvl="2"/>
            <a:r>
              <a:rPr lang="en-US" altLang="ko-KR" dirty="0"/>
              <a:t>Homogeneous temporal depth</a:t>
            </a:r>
          </a:p>
          <a:p>
            <a:pPr lvl="2"/>
            <a:r>
              <a:rPr lang="en-US" altLang="ko-KR" dirty="0"/>
              <a:t>Varying temporal depth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64275" y="6128110"/>
            <a:ext cx="8819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000" dirty="0"/>
              <a:t>Tran, D., Bourdev, L., Fergus, R., Torresani, L., &amp; Paluri, M. (2015). </a:t>
            </a:r>
            <a:r>
              <a:rPr lang="en-US" altLang="ko-KR" sz="1000" i="1" dirty="0"/>
              <a:t>Learning spatiotemporal features with 3d convolutional networks.</a:t>
            </a:r>
            <a:r>
              <a:rPr lang="en-US" altLang="ko-KR" sz="1000" dirty="0"/>
              <a:t> Paper presented at the Proceedings of the IEEE International Conference on Computer Vision.</a:t>
            </a:r>
          </a:p>
          <a:p>
            <a:endParaRPr lang="ko-KR" altLang="en-US" sz="1000" i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94" y="2481943"/>
            <a:ext cx="7091212" cy="27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20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Two(Image, optical flow)-stream version works much better than either alone.</a:t>
            </a:r>
          </a:p>
          <a:p>
            <a:r>
              <a:rPr lang="en-US" altLang="ko-KR" dirty="0"/>
              <a:t> We need hard coding for the optical flow than raw images because of not having enough data.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261" y="2404782"/>
            <a:ext cx="5977477" cy="23680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014" y="5048024"/>
            <a:ext cx="6417970" cy="802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4275" y="6128110"/>
            <a:ext cx="8123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000" b="1" dirty="0"/>
              <a:t>Simonyan</a:t>
            </a:r>
            <a:r>
              <a:rPr lang="it-IT" altLang="ko-KR" sz="1000" dirty="0"/>
              <a:t>, K., &amp; Zisserman, A. (2014). </a:t>
            </a:r>
            <a:r>
              <a:rPr lang="en-US" altLang="ko-KR" sz="1000" i="1" dirty="0"/>
              <a:t>Two-stream convolutional networks for action recognition in videos.</a:t>
            </a:r>
            <a:r>
              <a:rPr lang="en-US" altLang="ko-KR" sz="1000" dirty="0"/>
              <a:t> Paper presented at the Advances in neural information processing systems.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50550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8" y="922249"/>
            <a:ext cx="4174752" cy="50292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55241" y="1466013"/>
            <a:ext cx="4177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</a:t>
            </a:r>
            <a:r>
              <a:rPr lang="ko-KR" altLang="en-US" dirty="0" err="1"/>
              <a:t>mages</a:t>
            </a:r>
            <a:r>
              <a:rPr lang="ko-KR" altLang="en-US" dirty="0"/>
              <a:t> of </a:t>
            </a:r>
            <a:r>
              <a:rPr lang="ko-KR" altLang="en-US" dirty="0" err="1"/>
              <a:t>two</a:t>
            </a:r>
            <a:r>
              <a:rPr lang="ko-KR" altLang="en-US" dirty="0"/>
              <a:t> </a:t>
            </a:r>
            <a:r>
              <a:rPr lang="ko-KR" altLang="en-US" dirty="0" err="1"/>
              <a:t>consecutive</a:t>
            </a:r>
            <a:r>
              <a:rPr lang="ko-KR" altLang="en-US" dirty="0"/>
              <a:t> </a:t>
            </a:r>
            <a:r>
              <a:rPr lang="ko-KR" altLang="en-US" dirty="0" err="1"/>
              <a:t>frames</a:t>
            </a:r>
            <a:r>
              <a:rPr lang="ko-KR" altLang="en-US" dirty="0"/>
              <a:t> </a:t>
            </a:r>
            <a:r>
              <a:rPr lang="ko-KR" altLang="en-US" dirty="0" err="1"/>
              <a:t>overlaid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655241" y="2662597"/>
            <a:ext cx="3670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r>
              <a:rPr lang="ko-KR" altLang="en-US" dirty="0" err="1"/>
              <a:t>ptical</a:t>
            </a:r>
            <a:r>
              <a:rPr lang="ko-KR" altLang="en-US" dirty="0"/>
              <a:t> </a:t>
            </a:r>
            <a:r>
              <a:rPr lang="ko-KR" altLang="en-US" dirty="0" err="1"/>
              <a:t>ﬂow</a:t>
            </a:r>
            <a:r>
              <a:rPr lang="ko-KR" altLang="en-US" dirty="0"/>
              <a:t> </a:t>
            </a:r>
            <a:r>
              <a:rPr lang="ko-KR" altLang="en-US" dirty="0" err="1"/>
              <a:t>between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two</a:t>
            </a:r>
            <a:r>
              <a:rPr lang="ko-KR" altLang="en-US" dirty="0"/>
              <a:t> </a:t>
            </a:r>
            <a:r>
              <a:rPr lang="ko-KR" altLang="en-US" dirty="0" err="1"/>
              <a:t>frames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55241" y="3832663"/>
            <a:ext cx="4196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r>
              <a:rPr lang="ko-KR" altLang="en-US" dirty="0" err="1"/>
              <a:t>ptical</a:t>
            </a:r>
            <a:r>
              <a:rPr lang="ko-KR" altLang="en-US" dirty="0"/>
              <a:t> </a:t>
            </a:r>
            <a:r>
              <a:rPr lang="ko-KR" altLang="en-US" dirty="0" err="1"/>
              <a:t>ﬂow</a:t>
            </a:r>
            <a:r>
              <a:rPr lang="ko-KR" altLang="en-US" dirty="0"/>
              <a:t> </a:t>
            </a:r>
            <a:r>
              <a:rPr lang="ko-KR" altLang="en-US" dirty="0" err="1"/>
              <a:t>after</a:t>
            </a:r>
            <a:r>
              <a:rPr lang="ko-KR" altLang="en-US" dirty="0"/>
              <a:t> </a:t>
            </a:r>
            <a:r>
              <a:rPr lang="ko-KR" altLang="en-US" dirty="0" err="1"/>
              <a:t>removing</a:t>
            </a:r>
            <a:r>
              <a:rPr lang="ko-KR" altLang="en-US" dirty="0"/>
              <a:t> </a:t>
            </a:r>
            <a:r>
              <a:rPr lang="ko-KR" altLang="en-US" dirty="0" err="1"/>
              <a:t>camera</a:t>
            </a:r>
            <a:r>
              <a:rPr lang="ko-KR" altLang="en-US" dirty="0"/>
              <a:t> </a:t>
            </a:r>
            <a:r>
              <a:rPr lang="ko-KR" altLang="en-US" dirty="0" err="1"/>
              <a:t>motion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55241" y="50195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T</a:t>
            </a:r>
            <a:r>
              <a:rPr lang="ko-KR" altLang="en-US" dirty="0" err="1"/>
              <a:t>rajectories</a:t>
            </a:r>
            <a:r>
              <a:rPr lang="ko-KR" altLang="en-US" dirty="0"/>
              <a:t> </a:t>
            </a:r>
            <a:r>
              <a:rPr lang="ko-KR" altLang="en-US" dirty="0" err="1"/>
              <a:t>removed</a:t>
            </a:r>
            <a:r>
              <a:rPr lang="ko-KR" altLang="en-US" dirty="0"/>
              <a:t> </a:t>
            </a:r>
            <a:r>
              <a:rPr lang="ko-KR" altLang="en-US" dirty="0" err="1"/>
              <a:t>due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camera</a:t>
            </a:r>
            <a:r>
              <a:rPr lang="ko-KR" altLang="en-US" dirty="0"/>
              <a:t> </a:t>
            </a:r>
            <a:r>
              <a:rPr lang="ko-KR" altLang="en-US" dirty="0" err="1"/>
              <a:t>motion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white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12692" y="6159678"/>
            <a:ext cx="7931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1000" dirty="0"/>
              <a:t>Wang, H., &amp; Schmid, C. (2013). </a:t>
            </a:r>
            <a:r>
              <a:rPr lang="en-US" altLang="ko-KR" sz="1000" i="1" dirty="0"/>
              <a:t>Action recognition with improved trajectories.</a:t>
            </a:r>
            <a:r>
              <a:rPr lang="en-US" altLang="ko-KR" sz="1000" dirty="0"/>
              <a:t> Paper presented at the Proceedings of the IEEE International Conference on Computer Vision.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533595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38" y="4110619"/>
            <a:ext cx="6901004" cy="19364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Optical flow </a:t>
            </a:r>
            <a:r>
              <a:rPr lang="en-US" altLang="ko-KR" dirty="0" err="1"/>
              <a:t>ConvNets</a:t>
            </a:r>
            <a:endParaRPr lang="en-US" altLang="ko-KR" dirty="0"/>
          </a:p>
          <a:p>
            <a:pPr lvl="1"/>
            <a:r>
              <a:rPr lang="en-US" altLang="ko-KR" dirty="0"/>
              <a:t>(a),(b) are a pair of sequential video frames</a:t>
            </a:r>
          </a:p>
          <a:p>
            <a:pPr lvl="1"/>
            <a:r>
              <a:rPr lang="en-US" altLang="ko-KR" dirty="0"/>
              <a:t>Dense optical flow</a:t>
            </a:r>
          </a:p>
          <a:p>
            <a:pPr lvl="1"/>
            <a:r>
              <a:rPr lang="en-US" altLang="ko-KR" dirty="0"/>
              <a:t>(d): only horizontal component direction (L frames = depth)</a:t>
            </a:r>
          </a:p>
          <a:p>
            <a:pPr lvl="1"/>
            <a:r>
              <a:rPr lang="en-US" altLang="ko-KR" dirty="0"/>
              <a:t>(e): only vertical component direction (L frames = depth)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11289"/>
            <a:ext cx="7944888" cy="14577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549" y="6063316"/>
            <a:ext cx="5665691" cy="4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5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Bi-directional</a:t>
            </a:r>
            <a:r>
              <a:rPr lang="ko-KR" altLang="en-US" dirty="0"/>
              <a:t> </a:t>
            </a:r>
            <a:r>
              <a:rPr lang="en-US" altLang="ko-KR" dirty="0"/>
              <a:t>optical flow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 Mean flow subtraction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Camera movement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" r="272" b="27113"/>
          <a:stretch/>
        </p:blipFill>
        <p:spPr>
          <a:xfrm>
            <a:off x="948441" y="1757664"/>
            <a:ext cx="7723845" cy="16001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42280" y="1330870"/>
            <a:ext cx="25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of filters [7x7]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7879" y="3605776"/>
            <a:ext cx="191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of input channel over time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494019" y="3357797"/>
            <a:ext cx="0" cy="30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4869305" y="1642740"/>
            <a:ext cx="0" cy="2565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65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Spatial stream </a:t>
            </a:r>
            <a:r>
              <a:rPr lang="en-US" altLang="ko-KR" dirty="0" err="1"/>
              <a:t>ConvNet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- 224x224 sub image cropped from random horizontal flipping and RGB jittering in the whole frame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 Temporal stream</a:t>
            </a:r>
          </a:p>
          <a:p>
            <a:pPr marL="457200" lvl="1" indent="0">
              <a:buNone/>
            </a:pPr>
            <a:r>
              <a:rPr lang="en-US" altLang="ko-KR" dirty="0"/>
              <a:t>- 224x 224 x 2L (vertical, horizontal) Input cropped and flipped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982" y="3291886"/>
            <a:ext cx="5977477" cy="23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59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The outcomes of an experiment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2" y="1650583"/>
            <a:ext cx="7859255" cy="26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60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 Video </a:t>
            </a:r>
          </a:p>
          <a:p>
            <a:pPr lvl="1"/>
            <a:r>
              <a:rPr lang="en-US" altLang="ko-KR" sz="2400" b="1" dirty="0">
                <a:solidFill>
                  <a:srgbClr val="DFCFCF"/>
                </a:solidFill>
              </a:rPr>
              <a:t> Dense trajectories and motion boundary descriptors</a:t>
            </a:r>
          </a:p>
          <a:p>
            <a:pPr lvl="1"/>
            <a:endParaRPr lang="en-US" altLang="ko-KR" sz="2400" dirty="0"/>
          </a:p>
          <a:p>
            <a:pPr lvl="1"/>
            <a:r>
              <a:rPr lang="en-US" altLang="ko-KR" sz="2400" dirty="0">
                <a:solidFill>
                  <a:srgbClr val="DFCFCF"/>
                </a:solidFill>
              </a:rPr>
              <a:t> </a:t>
            </a:r>
            <a:r>
              <a:rPr lang="en-US" altLang="ko-KR" sz="2400" dirty="0" err="1">
                <a:solidFill>
                  <a:srgbClr val="DFCFCF"/>
                </a:solidFill>
              </a:rPr>
              <a:t>Spatio</a:t>
            </a:r>
            <a:r>
              <a:rPr lang="en-US" altLang="ko-KR" sz="2400" dirty="0">
                <a:solidFill>
                  <a:srgbClr val="DFCFCF"/>
                </a:solidFill>
              </a:rPr>
              <a:t>-Temporal </a:t>
            </a:r>
            <a:r>
              <a:rPr lang="en-US" altLang="ko-KR" sz="2400" dirty="0" err="1">
                <a:solidFill>
                  <a:srgbClr val="DFCFCF"/>
                </a:solidFill>
              </a:rPr>
              <a:t>ConvNet</a:t>
            </a:r>
            <a:endParaRPr lang="en-US" altLang="ko-KR" sz="2400" dirty="0">
              <a:solidFill>
                <a:srgbClr val="DFCFCF"/>
              </a:solidFill>
            </a:endParaRPr>
          </a:p>
          <a:p>
            <a:pPr lvl="1"/>
            <a:endParaRPr lang="en-US" altLang="ko-KR" sz="2400" dirty="0">
              <a:solidFill>
                <a:srgbClr val="DFCFCF"/>
              </a:solidFill>
            </a:endParaRPr>
          </a:p>
          <a:p>
            <a:pPr lvl="1"/>
            <a:r>
              <a:rPr lang="en-US" altLang="ko-KR" sz="2400" b="1" dirty="0"/>
              <a:t> Long-time </a:t>
            </a:r>
            <a:r>
              <a:rPr lang="en-US" altLang="ko-KR" sz="2400" b="1" dirty="0" err="1"/>
              <a:t>Spatio</a:t>
            </a:r>
            <a:r>
              <a:rPr lang="en-US" altLang="ko-KR" sz="2400" b="1" dirty="0"/>
              <a:t> – Temporal </a:t>
            </a:r>
            <a:r>
              <a:rPr lang="en-US" altLang="ko-KR" sz="2400" b="1" dirty="0" err="1"/>
              <a:t>ConvNets</a:t>
            </a:r>
            <a:r>
              <a:rPr lang="en-US" altLang="ko-KR" sz="2400" b="1" dirty="0"/>
              <a:t> </a:t>
            </a:r>
          </a:p>
          <a:p>
            <a:pPr marL="457200" lvl="1" indent="0">
              <a:buNone/>
            </a:pPr>
            <a:endParaRPr lang="en-US" altLang="ko-KR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29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922249"/>
            <a:ext cx="7886700" cy="580512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 All 3D </a:t>
            </a:r>
            <a:r>
              <a:rPr lang="en-US" altLang="ko-KR" dirty="0" err="1"/>
              <a:t>ConvNets</a:t>
            </a:r>
            <a:r>
              <a:rPr lang="en-US" altLang="ko-KR" dirty="0"/>
              <a:t> so far used local motion cues to get extra accuracy (e.g. half a second or so).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Half a second, it should be better classification.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Q. </a:t>
            </a:r>
            <a:r>
              <a:rPr lang="en-US" altLang="ko-KR" dirty="0"/>
              <a:t>What if the </a:t>
            </a:r>
            <a:r>
              <a:rPr lang="en-US" altLang="ko-KR" b="1" dirty="0"/>
              <a:t>temporal dependencies </a:t>
            </a:r>
            <a:r>
              <a:rPr lang="en-US" altLang="ko-KR" dirty="0"/>
              <a:t>of interest are much more longer?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Q. </a:t>
            </a:r>
            <a:r>
              <a:rPr lang="en-US" altLang="ko-KR" dirty="0"/>
              <a:t>How would you modify the architecture to actually model these kinds of much longer term event?</a:t>
            </a:r>
          </a:p>
          <a:p>
            <a:pPr marL="0" indent="0">
              <a:buNone/>
            </a:pPr>
            <a:r>
              <a:rPr lang="en-US" altLang="ko-KR" dirty="0"/>
              <a:t>E.g. Several seconds?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71500" lvl="1" indent="0">
              <a:buNone/>
            </a:pPr>
            <a:r>
              <a:rPr lang="en-US" altLang="ko-KR" dirty="0">
                <a:solidFill>
                  <a:srgbClr val="2508B8"/>
                </a:solidFill>
              </a:rPr>
              <a:t>A1. </a:t>
            </a:r>
            <a:r>
              <a:rPr lang="en-US" altLang="ko-KR" dirty="0"/>
              <a:t>Attention model over different parts of the video to classify.</a:t>
            </a:r>
          </a:p>
          <a:p>
            <a:pPr marL="571500" lvl="1" indent="0">
              <a:buNone/>
            </a:pPr>
            <a:r>
              <a:rPr lang="en-US" altLang="ko-KR" dirty="0">
                <a:solidFill>
                  <a:srgbClr val="2508B8"/>
                </a:solidFill>
              </a:rPr>
              <a:t>A2. </a:t>
            </a:r>
            <a:r>
              <a:rPr lang="en-US" altLang="ko-KR" dirty="0"/>
              <a:t>Multi scale approaches where we process images on very low detail level (bottom) but also sometimes we resize the images and process them on global level(top).</a:t>
            </a:r>
          </a:p>
          <a:p>
            <a:r>
              <a:rPr lang="en-US" altLang="ko-KR" b="1" dirty="0"/>
              <a:t> </a:t>
            </a:r>
            <a:r>
              <a:rPr lang="en-US" altLang="ko-KR" dirty="0"/>
              <a:t>We have a video that we would like to predict every single frame, </a:t>
            </a:r>
            <a:r>
              <a:rPr lang="en-US" altLang="ko-KR" b="1" u="sng" dirty="0"/>
              <a:t>RNN allows</a:t>
            </a:r>
            <a:r>
              <a:rPr lang="ko-KR" altLang="en-US" b="1" u="sng" dirty="0"/>
              <a:t> </a:t>
            </a:r>
            <a:r>
              <a:rPr lang="en-US" altLang="ko-KR" b="1" u="sng" dirty="0"/>
              <a:t>you</a:t>
            </a:r>
            <a:r>
              <a:rPr lang="ko-KR" altLang="en-US" b="1" u="sng" dirty="0"/>
              <a:t> </a:t>
            </a:r>
            <a:r>
              <a:rPr lang="en-US" altLang="ko-KR" b="1" u="sng" dirty="0"/>
              <a:t>to</a:t>
            </a:r>
            <a:r>
              <a:rPr lang="ko-KR" altLang="en-US" b="1" u="sng" dirty="0"/>
              <a:t> </a:t>
            </a:r>
            <a:r>
              <a:rPr lang="en-US" altLang="ko-KR" b="1" u="sng" dirty="0"/>
              <a:t>have</a:t>
            </a:r>
            <a:r>
              <a:rPr lang="ko-KR" altLang="en-US" b="1" u="sng" dirty="0"/>
              <a:t> </a:t>
            </a:r>
            <a:r>
              <a:rPr lang="en-US" altLang="ko-KR" b="1" u="sng" dirty="0"/>
              <a:t>infinite</a:t>
            </a:r>
            <a:r>
              <a:rPr lang="ko-KR" altLang="en-US" b="1" u="sng" dirty="0"/>
              <a:t> </a:t>
            </a:r>
            <a:r>
              <a:rPr lang="en-US" altLang="ko-KR" b="1" u="sng" dirty="0"/>
              <a:t>context</a:t>
            </a:r>
            <a:r>
              <a:rPr lang="ko-KR" altLang="en-US" b="1" u="sng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principle.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75" y="2595509"/>
            <a:ext cx="5889854" cy="21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3D Conv LSTM</a:t>
            </a:r>
          </a:p>
          <a:p>
            <a:pPr lvl="1"/>
            <a:r>
              <a:rPr lang="en-US" altLang="ko-KR" dirty="0"/>
              <a:t>The model detect </a:t>
            </a:r>
            <a:r>
              <a:rPr lang="en-US" altLang="ko-KR" b="1" u="sng" dirty="0"/>
              <a:t>little local motion from 3D </a:t>
            </a:r>
            <a:r>
              <a:rPr lang="en-US" altLang="ko-KR" b="1" u="sng" dirty="0" err="1"/>
              <a:t>ConvNet</a:t>
            </a:r>
            <a:r>
              <a:rPr lang="en-US" altLang="ko-KR" b="1" u="sng" dirty="0"/>
              <a:t>.</a:t>
            </a:r>
          </a:p>
          <a:p>
            <a:pPr lvl="1"/>
            <a:r>
              <a:rPr lang="en-US" altLang="ko-KR" dirty="0"/>
              <a:t>The model detect </a:t>
            </a:r>
            <a:r>
              <a:rPr lang="en-US" altLang="ko-KR" b="1" u="sng" dirty="0"/>
              <a:t>global motion from LSTM - </a:t>
            </a:r>
            <a:r>
              <a:rPr lang="en-US" altLang="ko-KR" b="1" dirty="0">
                <a:solidFill>
                  <a:srgbClr val="FF0000"/>
                </a:solidFill>
              </a:rPr>
              <a:t>have infinite context</a:t>
            </a:r>
          </a:p>
          <a:p>
            <a:pPr marL="914400" lvl="2" indent="0">
              <a:buNone/>
            </a:pPr>
            <a:r>
              <a:rPr lang="en-US" altLang="ko-KR" b="1" u="sng" dirty="0">
                <a:solidFill>
                  <a:srgbClr val="FF0000"/>
                </a:solidFill>
              </a:rPr>
              <a:t>= There is ability to take into account the information before and after using recurrent connections in the hidden layers</a:t>
            </a:r>
          </a:p>
          <a:p>
            <a:pPr lvl="1"/>
            <a:r>
              <a:rPr lang="en-US" altLang="ko-KR" dirty="0"/>
              <a:t>And then Put LSTM on fully connected layer</a:t>
            </a:r>
          </a:p>
          <a:p>
            <a:pPr lvl="1"/>
            <a:r>
              <a:rPr lang="en-US" altLang="ko-KR" dirty="0"/>
              <a:t>predicting classes from frames</a:t>
            </a:r>
            <a:endParaRPr lang="en-US" altLang="ko-KR" b="1" u="sng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31" y="3107820"/>
            <a:ext cx="7275057" cy="2151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13517" y="6167625"/>
            <a:ext cx="5930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000" dirty="0"/>
              <a:t>Baccouche, M., Mamalet, F., Wolf, C., Garcia, C., &amp; Baskurt, A. (2011). </a:t>
            </a:r>
            <a:r>
              <a:rPr lang="en-US" altLang="ko-KR" sz="1000" i="1" dirty="0"/>
              <a:t>Sequential deep learning for human action recognition.</a:t>
            </a:r>
            <a:r>
              <a:rPr lang="en-US" altLang="ko-KR" sz="1000" dirty="0"/>
              <a:t> Paper presented at the International Workshop on Human Behavior Understanding.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643362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We’d like to classify every single frame, The LSTMs string this together temporarily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60" y="1733551"/>
            <a:ext cx="6019800" cy="430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6171047"/>
            <a:ext cx="822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Donahue, J., Anne Hendricks, L., </a:t>
            </a:r>
            <a:r>
              <a:rPr lang="en-US" altLang="ko-KR" sz="1000" dirty="0" err="1"/>
              <a:t>Guadarrama</a:t>
            </a:r>
            <a:r>
              <a:rPr lang="en-US" altLang="ko-KR" sz="1000" dirty="0"/>
              <a:t>, S., </a:t>
            </a:r>
            <a:r>
              <a:rPr lang="en-US" altLang="ko-KR" sz="1000" dirty="0" err="1"/>
              <a:t>Rohrbach</a:t>
            </a:r>
            <a:r>
              <a:rPr lang="en-US" altLang="ko-KR" sz="1000" dirty="0"/>
              <a:t>, M., </a:t>
            </a:r>
            <a:r>
              <a:rPr lang="en-US" altLang="ko-KR" sz="1000" dirty="0" err="1"/>
              <a:t>Venugopalan</a:t>
            </a:r>
            <a:r>
              <a:rPr lang="en-US" altLang="ko-KR" sz="1000" dirty="0"/>
              <a:t>, S., </a:t>
            </a:r>
            <a:r>
              <a:rPr lang="en-US" altLang="ko-KR" sz="1000" dirty="0" err="1"/>
              <a:t>Saenko</a:t>
            </a:r>
            <a:r>
              <a:rPr lang="en-US" altLang="ko-KR" sz="1000" dirty="0"/>
              <a:t>, K., &amp; Darrell, T. (2015). </a:t>
            </a:r>
            <a:r>
              <a:rPr lang="en-US" altLang="ko-KR" sz="1000" i="1" dirty="0"/>
              <a:t>Long-term recurrent convolutional networks for visual recognition and description.</a:t>
            </a:r>
            <a:r>
              <a:rPr lang="en-US" altLang="ko-KR" sz="1000" dirty="0"/>
              <a:t> Paper presented at the Proceedings of the IEEE conference on computer vision and pattern recognition.</a:t>
            </a:r>
          </a:p>
          <a:p>
            <a:endParaRPr lang="ko-KR" alt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870624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LSTM that merged that over time, combination of local and global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5" y="2056373"/>
            <a:ext cx="3940915" cy="31327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6174" y="6176963"/>
            <a:ext cx="764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Yue-</a:t>
            </a:r>
            <a:r>
              <a:rPr lang="en-US" altLang="ko-KR" sz="1000" dirty="0" err="1"/>
              <a:t>Hei</a:t>
            </a:r>
            <a:r>
              <a:rPr lang="en-US" altLang="ko-KR" sz="1000" dirty="0"/>
              <a:t> Ng, J., </a:t>
            </a:r>
            <a:r>
              <a:rPr lang="en-US" altLang="ko-KR" sz="1000" dirty="0" err="1"/>
              <a:t>Hausknecht</a:t>
            </a:r>
            <a:r>
              <a:rPr lang="en-US" altLang="ko-KR" sz="1000" dirty="0"/>
              <a:t>, M., </a:t>
            </a:r>
            <a:r>
              <a:rPr lang="en-US" altLang="ko-KR" sz="1000" dirty="0" err="1"/>
              <a:t>Vijayanarasimhan</a:t>
            </a:r>
            <a:r>
              <a:rPr lang="en-US" altLang="ko-KR" sz="1000" dirty="0"/>
              <a:t>, S., </a:t>
            </a:r>
            <a:r>
              <a:rPr lang="en-US" altLang="ko-KR" sz="1000" dirty="0" err="1"/>
              <a:t>Vinyals</a:t>
            </a:r>
            <a:r>
              <a:rPr lang="en-US" altLang="ko-KR" sz="1000" dirty="0"/>
              <a:t>, O., </a:t>
            </a:r>
            <a:r>
              <a:rPr lang="en-US" altLang="ko-KR" sz="1000" dirty="0" err="1"/>
              <a:t>Monga</a:t>
            </a:r>
            <a:r>
              <a:rPr lang="en-US" altLang="ko-KR" sz="1000" dirty="0"/>
              <a:t>, R., &amp; </a:t>
            </a:r>
            <a:r>
              <a:rPr lang="en-US" altLang="ko-KR" sz="1000" dirty="0" err="1"/>
              <a:t>Toderici</a:t>
            </a:r>
            <a:r>
              <a:rPr lang="en-US" altLang="ko-KR" sz="1000" dirty="0"/>
              <a:t>, G. (2015). </a:t>
            </a:r>
            <a:r>
              <a:rPr lang="en-US" altLang="ko-KR" sz="1000" i="1" dirty="0"/>
              <a:t>Beyond short snippets: Deep networks for video classification.</a:t>
            </a:r>
            <a:r>
              <a:rPr lang="en-US" altLang="ko-KR" sz="1000" dirty="0"/>
              <a:t> Paper presented at the Proceedings of the IEEE conference on computer vision and pattern recognition.</a:t>
            </a:r>
          </a:p>
          <a:p>
            <a:endParaRPr lang="ko-KR" altLang="en-US" sz="1000" i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17" y="1596044"/>
            <a:ext cx="3521233" cy="42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3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so far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We looked at two types of architectural patterns: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Model temporal motion locally (3D Conv)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Model temporal motion globally (LSTM/RNN)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Fusions of both approaches at the same time.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247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An example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1539849"/>
            <a:ext cx="8298387" cy="36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16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628650" y="922249"/>
            <a:ext cx="7886700" cy="5254714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28650" y="5617605"/>
            <a:ext cx="7869439" cy="410395"/>
          </a:xfrm>
          <a:prstGeom prst="rect">
            <a:avLst/>
          </a:prstGeom>
        </p:spPr>
      </p:pic>
      <p:sp>
        <p:nvSpPr>
          <p:cNvPr id="8" name="사다리꼴 7"/>
          <p:cNvSpPr/>
          <p:nvPr/>
        </p:nvSpPr>
        <p:spPr>
          <a:xfrm>
            <a:off x="1678275" y="2483496"/>
            <a:ext cx="2588029" cy="3134109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3D</a:t>
            </a:r>
          </a:p>
          <a:p>
            <a:pPr algn="ctr"/>
            <a:r>
              <a:rPr lang="en-US" altLang="ko-KR" dirty="0" err="1"/>
              <a:t>Convnet</a:t>
            </a:r>
            <a:endParaRPr lang="en-US" altLang="ko-KR" dirty="0"/>
          </a:p>
          <a:p>
            <a:pPr algn="ctr"/>
            <a:r>
              <a:rPr lang="en-US" altLang="ko-KR" dirty="0"/>
              <a:t>(Raw images)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41905" y="1676988"/>
            <a:ext cx="1660767" cy="684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</a:p>
          <a:p>
            <a:pPr algn="ctr"/>
            <a:r>
              <a:rPr lang="en-US" altLang="ko-KR" dirty="0"/>
              <a:t>(Optical flow)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cxnSpLocks/>
            <a:stCxn id="11" idx="1"/>
            <a:endCxn id="9" idx="3"/>
          </p:cNvCxnSpPr>
          <p:nvPr/>
        </p:nvCxnSpPr>
        <p:spPr>
          <a:xfrm flipH="1" flipV="1">
            <a:off x="3802672" y="2019428"/>
            <a:ext cx="879073" cy="16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81745" y="1552875"/>
            <a:ext cx="4392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Infinite</a:t>
            </a:r>
            <a:r>
              <a:rPr lang="en-US" altLang="ko-KR" dirty="0"/>
              <a:t> (in theory)</a:t>
            </a:r>
          </a:p>
          <a:p>
            <a:r>
              <a:rPr lang="en-US" altLang="ko-KR" dirty="0"/>
              <a:t>temporal extent</a:t>
            </a:r>
          </a:p>
          <a:p>
            <a:r>
              <a:rPr lang="en-US" altLang="ko-KR" dirty="0"/>
              <a:t>(neurons that are function of all video frames in the past)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51754" y="3307201"/>
            <a:ext cx="4183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Finite </a:t>
            </a:r>
            <a:r>
              <a:rPr lang="en-US" altLang="ko-KR" dirty="0"/>
              <a:t>temporal extent</a:t>
            </a:r>
          </a:p>
          <a:p>
            <a:r>
              <a:rPr lang="en-US" altLang="ko-KR" dirty="0"/>
              <a:t>(neurons that are only a  function of finitely video frames in the past)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20" name="직선 화살표 연결선 19"/>
          <p:cNvCxnSpPr>
            <a:cxnSpLocks/>
            <a:stCxn id="12" idx="1"/>
            <a:endCxn id="8" idx="3"/>
          </p:cNvCxnSpPr>
          <p:nvPr/>
        </p:nvCxnSpPr>
        <p:spPr>
          <a:xfrm flipH="1">
            <a:off x="3942800" y="3814415"/>
            <a:ext cx="808954" cy="2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51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28650" y="5617605"/>
            <a:ext cx="7869439" cy="410395"/>
          </a:xfrm>
          <a:prstGeom prst="rect">
            <a:avLst/>
          </a:prstGeom>
        </p:spPr>
      </p:pic>
      <p:sp>
        <p:nvSpPr>
          <p:cNvPr id="8" name="사다리꼴 7"/>
          <p:cNvSpPr/>
          <p:nvPr/>
        </p:nvSpPr>
        <p:spPr>
          <a:xfrm>
            <a:off x="1689184" y="2422682"/>
            <a:ext cx="2588029" cy="3134109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3D</a:t>
            </a:r>
          </a:p>
          <a:p>
            <a:pPr algn="ctr"/>
            <a:r>
              <a:rPr lang="en-US" altLang="ko-KR" dirty="0" err="1"/>
              <a:t>Convnet</a:t>
            </a:r>
            <a:endParaRPr lang="en-US" altLang="ko-KR" dirty="0"/>
          </a:p>
          <a:p>
            <a:pPr algn="ctr"/>
            <a:r>
              <a:rPr lang="en-US" altLang="ko-KR" dirty="0"/>
              <a:t>(Raw images)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41905" y="1676988"/>
            <a:ext cx="1660767" cy="684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RNN</a:t>
            </a:r>
          </a:p>
          <a:p>
            <a:pPr algn="ctr"/>
            <a:r>
              <a:rPr lang="en-US" altLang="ko-KR" dirty="0"/>
              <a:t>(Optical flow)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cxnSpLocks/>
            <a:stCxn id="11" idx="1"/>
            <a:endCxn id="8" idx="3"/>
          </p:cNvCxnSpPr>
          <p:nvPr/>
        </p:nvCxnSpPr>
        <p:spPr>
          <a:xfrm flipH="1">
            <a:off x="3953709" y="2223368"/>
            <a:ext cx="798045" cy="176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51754" y="1346205"/>
            <a:ext cx="4392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Infinite (in theory)</a:t>
            </a:r>
          </a:p>
          <a:p>
            <a:r>
              <a:rPr lang="en-US" altLang="ko-KR" dirty="0"/>
              <a:t>temporal extent</a:t>
            </a:r>
          </a:p>
          <a:p>
            <a:r>
              <a:rPr lang="en-US" altLang="ko-KR" dirty="0"/>
              <a:t>(neurons that are function of all video frames in the past)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91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5.55112E-17 0.17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Unsettling asymmetry </a:t>
            </a:r>
          </a:p>
          <a:p>
            <a:pPr lvl="1"/>
            <a:r>
              <a:rPr lang="en-US" altLang="ko-KR" dirty="0"/>
              <a:t>Neurons that are only a  function of finitely video frames in the past.</a:t>
            </a:r>
          </a:p>
          <a:p>
            <a:pPr lvl="1"/>
            <a:r>
              <a:rPr lang="en-US" altLang="ko-KR" dirty="0"/>
              <a:t>Neurons that are function of all video frames in the past.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Q.</a:t>
            </a:r>
            <a:r>
              <a:rPr lang="en-US" altLang="ko-KR" dirty="0"/>
              <a:t> How do we combine </a:t>
            </a:r>
            <a:r>
              <a:rPr lang="en-US" altLang="ko-KR" b="1" dirty="0"/>
              <a:t>3D </a:t>
            </a:r>
            <a:r>
              <a:rPr lang="en-US" altLang="ko-KR" b="1" dirty="0" err="1"/>
              <a:t>ConvNet</a:t>
            </a:r>
            <a:r>
              <a:rPr lang="en-US" altLang="ko-KR" b="1" dirty="0"/>
              <a:t> </a:t>
            </a:r>
            <a:r>
              <a:rPr lang="en-US" altLang="ko-KR" dirty="0"/>
              <a:t>with </a:t>
            </a:r>
            <a:r>
              <a:rPr lang="en-US" altLang="ko-KR" b="1" dirty="0"/>
              <a:t>RNN </a:t>
            </a:r>
            <a:r>
              <a:rPr lang="en-US" altLang="ko-KR" dirty="0"/>
              <a:t>?</a:t>
            </a:r>
          </a:p>
          <a:p>
            <a:pPr marL="571500" lvl="1" indent="0">
              <a:buNone/>
            </a:pPr>
            <a:r>
              <a:rPr lang="en-US" altLang="ko-KR" dirty="0">
                <a:solidFill>
                  <a:srgbClr val="2508B8"/>
                </a:solidFill>
              </a:rPr>
              <a:t>A1</a:t>
            </a:r>
            <a:r>
              <a:rPr lang="en-US" altLang="ko-KR" dirty="0"/>
              <a:t>. Doing RNN before convents are started </a:t>
            </a:r>
            <a:r>
              <a:rPr lang="en-US" altLang="ko-KR" dirty="0">
                <a:solidFill>
                  <a:srgbClr val="FF0000"/>
                </a:solidFill>
              </a:rPr>
              <a:t>(bad) </a:t>
            </a:r>
            <a:r>
              <a:rPr lang="en-US" altLang="ko-KR" dirty="0"/>
              <a:t>: because it might be blurring images</a:t>
            </a:r>
          </a:p>
          <a:p>
            <a:pPr marL="571500" lvl="1" indent="0">
              <a:buNone/>
            </a:pPr>
            <a:r>
              <a:rPr lang="en-US" altLang="ko-KR" dirty="0">
                <a:solidFill>
                  <a:srgbClr val="2508B8"/>
                </a:solidFill>
              </a:rPr>
              <a:t>A2. </a:t>
            </a:r>
            <a:r>
              <a:rPr lang="en-US" altLang="ko-KR" dirty="0"/>
              <a:t>Work on multiple scales on that video and speed up the video and slow down video and then have 3D </a:t>
            </a:r>
            <a:r>
              <a:rPr lang="en-US" altLang="ko-KR" dirty="0" err="1"/>
              <a:t>ConvNet</a:t>
            </a:r>
            <a:r>
              <a:rPr lang="en-US" altLang="ko-KR" dirty="0"/>
              <a:t>, that’s on different temporal speed something like that </a:t>
            </a:r>
            <a:r>
              <a:rPr lang="en-US" altLang="ko-KR" dirty="0">
                <a:solidFill>
                  <a:srgbClr val="2508B8"/>
                </a:solidFill>
              </a:rPr>
              <a:t>(good)</a:t>
            </a:r>
          </a:p>
          <a:p>
            <a:pPr marL="571500" lvl="1" indent="0">
              <a:buNone/>
            </a:pPr>
            <a:r>
              <a:rPr lang="en-US" altLang="ko-KR" dirty="0">
                <a:solidFill>
                  <a:srgbClr val="2508B8"/>
                </a:solidFill>
              </a:rPr>
              <a:t>A3. </a:t>
            </a:r>
            <a:r>
              <a:rPr lang="en-US" altLang="ko-KR" dirty="0"/>
              <a:t>Do background subtraction*, and look at things are interesting to look </a:t>
            </a:r>
            <a:r>
              <a:rPr lang="en-US" altLang="ko-KR" dirty="0">
                <a:solidFill>
                  <a:srgbClr val="2508B8"/>
                </a:solidFill>
              </a:rPr>
              <a:t>(good)</a:t>
            </a:r>
          </a:p>
          <a:p>
            <a:pPr marL="571500" lvl="1" indent="0">
              <a:buNone/>
            </a:pPr>
            <a:r>
              <a:rPr lang="en-US" altLang="ko-KR" dirty="0">
                <a:solidFill>
                  <a:srgbClr val="2508B8"/>
                </a:solidFill>
              </a:rPr>
              <a:t>A4. </a:t>
            </a:r>
            <a:r>
              <a:rPr lang="en-US" altLang="ko-KR" dirty="0"/>
              <a:t>Have weight sharing between the 3d conv and RNN </a:t>
            </a:r>
            <a:r>
              <a:rPr lang="en-US" altLang="ko-KR" dirty="0">
                <a:solidFill>
                  <a:srgbClr val="FF0000"/>
                </a:solidFill>
              </a:rPr>
              <a:t>(bad)</a:t>
            </a:r>
          </a:p>
          <a:p>
            <a:pPr marL="571500" lvl="1" indent="0">
              <a:buNone/>
            </a:pPr>
            <a:r>
              <a:rPr lang="en-US" altLang="ko-KR" dirty="0"/>
              <a:t>RNN hidden state vector and you’re doing matrix multiplies and something like that , but in the </a:t>
            </a:r>
            <a:r>
              <a:rPr lang="en-US" altLang="ko-KR" dirty="0" err="1"/>
              <a:t>convnet</a:t>
            </a:r>
            <a:r>
              <a:rPr lang="en-US" altLang="ko-KR" dirty="0"/>
              <a:t> we have this like spatial structure</a:t>
            </a:r>
            <a:endParaRPr lang="en-US" altLang="ko-KR" dirty="0">
              <a:solidFill>
                <a:srgbClr val="2508B8"/>
              </a:solidFill>
            </a:endParaRPr>
          </a:p>
          <a:p>
            <a:pPr marL="285750" indent="-285750"/>
            <a:r>
              <a:rPr lang="en-US" altLang="ko-KR" dirty="0"/>
              <a:t> Get rid of RNN, we are going to basically take a convent, and  we’re going to make every single neuron in that convent via small RNN 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9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With GRU is simpler version of the an LSTM, it works well</a:t>
            </a:r>
          </a:p>
          <a:p>
            <a:r>
              <a:rPr lang="en-US" altLang="ko-KR" dirty="0"/>
              <a:t> Stack-GRU-RCN</a:t>
            </a:r>
          </a:p>
          <a:p>
            <a:r>
              <a:rPr lang="en-US" altLang="ko-KR" dirty="0"/>
              <a:t> Intuitively, replaced with a Conv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86" y="2419004"/>
            <a:ext cx="5749759" cy="32370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61499" y="6197600"/>
            <a:ext cx="72253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Ballas</a:t>
            </a:r>
            <a:r>
              <a:rPr lang="en-US" altLang="ko-KR" sz="1000" dirty="0"/>
              <a:t>, N., Yao, L., Pal, C., &amp; </a:t>
            </a:r>
            <a:r>
              <a:rPr lang="en-US" altLang="ko-KR" sz="1000" dirty="0" err="1"/>
              <a:t>Courville</a:t>
            </a:r>
            <a:r>
              <a:rPr lang="en-US" altLang="ko-KR" sz="1000" dirty="0"/>
              <a:t>, A. (2015). Delving deeper into convolutional networks for learning video representations. </a:t>
            </a:r>
            <a:r>
              <a:rPr lang="en-US" altLang="ko-KR" sz="1000" i="1" dirty="0" err="1"/>
              <a:t>arXiv</a:t>
            </a:r>
            <a:r>
              <a:rPr lang="en-US" altLang="ko-KR" sz="1000" i="1" dirty="0"/>
              <a:t> preprint arXiv:1511.06432</a:t>
            </a:r>
            <a:r>
              <a:rPr lang="en-US" altLang="ko-KR" sz="1000" dirty="0"/>
              <a:t>. </a:t>
            </a:r>
          </a:p>
          <a:p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155415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Convolution Layer</a:t>
            </a:r>
          </a:p>
          <a:p>
            <a:pPr lvl="1"/>
            <a:r>
              <a:rPr lang="en-US" altLang="ko-KR" dirty="0"/>
              <a:t>It takes input from below the output of a previous Conv layer</a:t>
            </a:r>
          </a:p>
          <a:p>
            <a:pPr lvl="1"/>
            <a:r>
              <a:rPr lang="en-US" altLang="ko-KR" dirty="0"/>
              <a:t>And then </a:t>
            </a:r>
            <a:r>
              <a:rPr lang="en-US" altLang="ko-KR" dirty="0" err="1"/>
              <a:t>Convs</a:t>
            </a:r>
            <a:r>
              <a:rPr lang="en-US" altLang="ko-KR" dirty="0"/>
              <a:t> compute the output at that layer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60" y="2443160"/>
            <a:ext cx="5589908" cy="2212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1499" y="6197600"/>
            <a:ext cx="72253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Ballas</a:t>
            </a:r>
            <a:r>
              <a:rPr lang="en-US" altLang="ko-KR" sz="1000" dirty="0"/>
              <a:t>, N., Yao, L., Pal, C., &amp; </a:t>
            </a:r>
            <a:r>
              <a:rPr lang="en-US" altLang="ko-KR" sz="1000" dirty="0" err="1"/>
              <a:t>Courville</a:t>
            </a:r>
            <a:r>
              <a:rPr lang="en-US" altLang="ko-KR" sz="1000" dirty="0"/>
              <a:t>, A. (2015). Delving deeper into convolutional networks for learning video representations. </a:t>
            </a:r>
            <a:r>
              <a:rPr lang="en-US" altLang="ko-KR" sz="1000" i="1" dirty="0" err="1"/>
              <a:t>arXiv</a:t>
            </a:r>
            <a:r>
              <a:rPr lang="en-US" altLang="ko-KR" sz="1000" i="1" dirty="0"/>
              <a:t> preprint arXiv:1511.06432</a:t>
            </a:r>
            <a:r>
              <a:rPr lang="en-US" altLang="ko-KR" sz="1000" dirty="0"/>
              <a:t>. </a:t>
            </a:r>
          </a:p>
          <a:p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90957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GRU-RCN : Make every single convolutional layer a kind of a recurrent layer</a:t>
            </a:r>
          </a:p>
          <a:p>
            <a:pPr lvl="1"/>
            <a:r>
              <a:rPr lang="en-US" altLang="ko-KR" dirty="0"/>
              <a:t>Just as before we take </a:t>
            </a:r>
            <a:r>
              <a:rPr lang="en-US" altLang="ko-KR" b="1" u="sng" dirty="0"/>
              <a:t>the (current) input </a:t>
            </a:r>
            <a:r>
              <a:rPr lang="en-US" altLang="ko-KR" dirty="0"/>
              <a:t>from below it </a:t>
            </a:r>
            <a:r>
              <a:rPr lang="en-US" altLang="ko-KR" b="1" dirty="0">
                <a:solidFill>
                  <a:srgbClr val="FF0000"/>
                </a:solidFill>
              </a:rPr>
              <a:t>(red) </a:t>
            </a:r>
            <a:r>
              <a:rPr lang="en-US" altLang="ko-KR" dirty="0"/>
              <a:t>in this time step</a:t>
            </a:r>
          </a:p>
          <a:p>
            <a:pPr lvl="1"/>
            <a:r>
              <a:rPr lang="en-US" altLang="ko-KR" dirty="0"/>
              <a:t>And then </a:t>
            </a:r>
            <a:r>
              <a:rPr lang="en-US" altLang="ko-KR" dirty="0" err="1"/>
              <a:t>Convs</a:t>
            </a:r>
            <a:r>
              <a:rPr lang="en-US" altLang="ko-KR" dirty="0"/>
              <a:t> compute the output at that layer </a:t>
            </a:r>
            <a:endParaRPr lang="ko-KR" altLang="en-US" dirty="0"/>
          </a:p>
          <a:p>
            <a:pPr lvl="1"/>
            <a:r>
              <a:rPr lang="en-US" altLang="ko-KR" dirty="0"/>
              <a:t>But also take our </a:t>
            </a:r>
            <a:r>
              <a:rPr lang="en-US" altLang="ko-KR" b="1" u="sng" dirty="0"/>
              <a:t>previous output </a:t>
            </a:r>
            <a:r>
              <a:rPr lang="en-US" altLang="ko-KR" dirty="0"/>
              <a:t>from the previous time step of conv layer </a:t>
            </a:r>
            <a:r>
              <a:rPr lang="en-US" altLang="ko-KR" b="1" dirty="0">
                <a:solidFill>
                  <a:srgbClr val="00B050"/>
                </a:solidFill>
              </a:rPr>
              <a:t>(green)</a:t>
            </a:r>
          </a:p>
          <a:p>
            <a:r>
              <a:rPr lang="en-US" altLang="ko-KR" dirty="0"/>
              <a:t> We have activation from current input and have activation from previous output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123" y="3790603"/>
            <a:ext cx="3839569" cy="216163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cxnSpLocks/>
          </p:cNvCxnSpPr>
          <p:nvPr/>
        </p:nvCxnSpPr>
        <p:spPr>
          <a:xfrm flipV="1">
            <a:off x="4197246" y="4349802"/>
            <a:ext cx="249120" cy="17140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cxnSpLocks/>
          </p:cNvCxnSpPr>
          <p:nvPr/>
        </p:nvCxnSpPr>
        <p:spPr>
          <a:xfrm flipV="1">
            <a:off x="3878525" y="4299856"/>
            <a:ext cx="502975" cy="5506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>
            <a:off x="4517571" y="4299856"/>
            <a:ext cx="451757" cy="0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</p:cNvCxnSpPr>
          <p:nvPr/>
        </p:nvCxnSpPr>
        <p:spPr>
          <a:xfrm>
            <a:off x="5054181" y="4313810"/>
            <a:ext cx="418122" cy="0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cxnSpLocks/>
          </p:cNvCxnSpPr>
          <p:nvPr/>
        </p:nvCxnSpPr>
        <p:spPr>
          <a:xfrm flipV="1">
            <a:off x="4743449" y="4349802"/>
            <a:ext cx="249120" cy="17140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cxnSpLocks/>
          </p:cNvCxnSpPr>
          <p:nvPr/>
        </p:nvCxnSpPr>
        <p:spPr>
          <a:xfrm flipV="1">
            <a:off x="5223183" y="4323454"/>
            <a:ext cx="249120" cy="17140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84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Long-time </a:t>
            </a:r>
            <a:r>
              <a:rPr lang="en-US" altLang="ko-KR" dirty="0" err="1"/>
              <a:t>Spatio</a:t>
            </a:r>
            <a:r>
              <a:rPr lang="en-US" altLang="ko-KR" dirty="0"/>
              <a:t> – Temporal </a:t>
            </a:r>
            <a:r>
              <a:rPr lang="en-US" altLang="ko-KR" dirty="0" err="1"/>
              <a:t>ConvNets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 The outcomes of an experiment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2" y="1549442"/>
            <a:ext cx="7572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3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Think about motion, it is important for classification task</a:t>
            </a:r>
          </a:p>
          <a:p>
            <a:pPr lvl="1"/>
            <a:r>
              <a:rPr lang="en-US" altLang="ko-KR" dirty="0"/>
              <a:t>Local motion</a:t>
            </a:r>
          </a:p>
          <a:p>
            <a:pPr lvl="1"/>
            <a:r>
              <a:rPr lang="en-US" altLang="ko-KR" dirty="0"/>
              <a:t>Global motion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 There is hint based on what you should try about</a:t>
            </a:r>
          </a:p>
          <a:p>
            <a:r>
              <a:rPr lang="en-US" altLang="ko-KR" dirty="0"/>
              <a:t> Compare single frame to your method</a:t>
            </a:r>
          </a:p>
          <a:p>
            <a:r>
              <a:rPr lang="en-US" altLang="ko-KR" dirty="0"/>
              <a:t> Using optical flow in second stream</a:t>
            </a:r>
          </a:p>
          <a:p>
            <a:r>
              <a:rPr lang="en-US" altLang="ko-KR" dirty="0"/>
              <a:t> GRU-RCN (best model so far)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02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000" dirty="0"/>
              <a:t>Q &amp; A</a:t>
            </a:r>
            <a:endParaRPr lang="ko-KR" altLang="en-US" sz="60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2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Detect feature points in different scale</a:t>
            </a:r>
          </a:p>
          <a:p>
            <a:r>
              <a:rPr lang="en-US" altLang="ko-KR" dirty="0"/>
              <a:t> Track features with </a:t>
            </a:r>
            <a:r>
              <a:rPr lang="en-US" altLang="ko-KR" b="1" u="sng" dirty="0"/>
              <a:t>optical flow (movement)</a:t>
            </a:r>
          </a:p>
          <a:p>
            <a:r>
              <a:rPr lang="en-US" altLang="ko-KR" dirty="0"/>
              <a:t> Extract a whole bunch of features</a:t>
            </a:r>
          </a:p>
          <a:p>
            <a:pPr lvl="1"/>
            <a:r>
              <a:rPr lang="en-US" altLang="ko-KR" dirty="0"/>
              <a:t>Local coordinate system of every single </a:t>
            </a:r>
            <a:r>
              <a:rPr lang="en-US" altLang="ko-KR" b="1" dirty="0" err="1">
                <a:solidFill>
                  <a:srgbClr val="F4AFD0"/>
                </a:solidFill>
              </a:rPr>
              <a:t>tracklet</a:t>
            </a:r>
            <a:endParaRPr lang="en-US" altLang="ko-KR" b="1" dirty="0">
              <a:solidFill>
                <a:srgbClr val="F4AFD0"/>
              </a:solidFill>
            </a:endParaRPr>
          </a:p>
          <a:p>
            <a:pPr lvl="1"/>
            <a:r>
              <a:rPr lang="en-US" altLang="ko-KR" dirty="0"/>
              <a:t>HOG(Histogram of Gradients)</a:t>
            </a:r>
          </a:p>
          <a:p>
            <a:pPr lvl="1"/>
            <a:r>
              <a:rPr lang="en-US" altLang="ko-KR" dirty="0"/>
              <a:t>HOF(Histogram of Flow)</a:t>
            </a:r>
          </a:p>
          <a:p>
            <a:pPr lvl="1"/>
            <a:r>
              <a:rPr lang="en-US" altLang="ko-KR" dirty="0"/>
              <a:t>MBH (Motion boundary histogram)-state of art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15" y="3549606"/>
            <a:ext cx="7296449" cy="2079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2692" y="6159678"/>
            <a:ext cx="79313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Wang, H., </a:t>
            </a:r>
            <a:r>
              <a:rPr lang="en-US" altLang="ko-KR" sz="1000" dirty="0" err="1"/>
              <a:t>Kläser</a:t>
            </a:r>
            <a:r>
              <a:rPr lang="en-US" altLang="ko-KR" sz="1000" dirty="0"/>
              <a:t>, A., Schmid, C., &amp; Liu, C.-L. (2013). Dense trajectories and motion boundary descriptors for action recognition. </a:t>
            </a:r>
            <a:r>
              <a:rPr lang="en-US" altLang="ko-KR" sz="1000" i="1" dirty="0"/>
              <a:t>International Journal of Computer Vision, 103</a:t>
            </a:r>
            <a:r>
              <a:rPr lang="en-US" altLang="ko-KR" sz="1000" dirty="0"/>
              <a:t>(1), 60-79. </a:t>
            </a:r>
          </a:p>
          <a:p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65211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Optical flow algorithms</a:t>
            </a:r>
          </a:p>
          <a:p>
            <a:pPr lvl="1"/>
            <a:r>
              <a:rPr lang="en-US" altLang="ko-KR" sz="2000" dirty="0"/>
              <a:t> Take a frame and a second frame</a:t>
            </a:r>
          </a:p>
          <a:p>
            <a:pPr lvl="1"/>
            <a:r>
              <a:rPr lang="en-US" altLang="ko-KR" sz="2000" dirty="0"/>
              <a:t> Solve for a motion field of displacement vector at every single position</a:t>
            </a:r>
          </a:p>
          <a:p>
            <a:pPr lvl="1"/>
            <a:r>
              <a:rPr lang="en-US" altLang="ko-KR" sz="2000" dirty="0"/>
              <a:t> Colored by a direction in which that part of the image is currently moving in the video </a:t>
            </a:r>
          </a:p>
          <a:p>
            <a:pPr lvl="2"/>
            <a:r>
              <a:rPr lang="en-US" altLang="ko-KR" b="1" u="sng" dirty="0"/>
              <a:t>Encourage you to use large displacement optical flow</a:t>
            </a:r>
          </a:p>
          <a:p>
            <a:pPr lvl="2"/>
            <a:r>
              <a:rPr lang="en-US" altLang="ko-KR" dirty="0"/>
              <a:t>End up tracking, roughly 15 frames at a time</a:t>
            </a:r>
          </a:p>
          <a:p>
            <a:pPr lvl="2"/>
            <a:r>
              <a:rPr lang="en-US" altLang="ko-KR" b="1" u="sng" dirty="0"/>
              <a:t>We end up with these half a second roughly </a:t>
            </a:r>
            <a:r>
              <a:rPr lang="en-US" altLang="ko-KR" b="1" u="sng" dirty="0" err="1"/>
              <a:t>tracklet</a:t>
            </a:r>
            <a:endParaRPr lang="en-US" altLang="ko-KR" b="1" u="sng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526" r="35446"/>
          <a:stretch/>
        </p:blipFill>
        <p:spPr>
          <a:xfrm>
            <a:off x="1531827" y="3661493"/>
            <a:ext cx="4179015" cy="24307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2692" y="6292840"/>
            <a:ext cx="7931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/>
              <a:t>(</a:t>
            </a:r>
            <a:r>
              <a:rPr lang="en-US" altLang="ko-KR" sz="1000" dirty="0" err="1"/>
              <a:t>Farnebäck</a:t>
            </a:r>
            <a:r>
              <a:rPr lang="en-US" altLang="ko-KR" sz="1000" dirty="0"/>
              <a:t>, 2003; </a:t>
            </a:r>
            <a:r>
              <a:rPr lang="en-US" altLang="ko-KR" sz="1000" dirty="0" err="1"/>
              <a:t>Brox</a:t>
            </a:r>
            <a:r>
              <a:rPr lang="en-US" altLang="ko-KR" sz="1000" dirty="0"/>
              <a:t> &amp; Malik, 2011; Wang, </a:t>
            </a:r>
            <a:r>
              <a:rPr lang="en-US" altLang="ko-KR" sz="1000" dirty="0" err="1"/>
              <a:t>Kläser</a:t>
            </a:r>
            <a:r>
              <a:rPr lang="en-US" altLang="ko-KR" sz="1000" dirty="0"/>
              <a:t>, Schmid, &amp; Liu, 2013)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542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Dense trajectories and motion boundary descriptors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Trajectory description</a:t>
            </a:r>
          </a:p>
          <a:p>
            <a:pPr lvl="1"/>
            <a:r>
              <a:rPr lang="en-US" altLang="ko-KR" dirty="0"/>
              <a:t>Encode regions around this </a:t>
            </a:r>
            <a:r>
              <a:rPr lang="en-US" altLang="ko-KR" b="1" dirty="0" err="1">
                <a:solidFill>
                  <a:srgbClr val="F4AFD0"/>
                </a:solidFill>
              </a:rPr>
              <a:t>tracklet</a:t>
            </a:r>
            <a:r>
              <a:rPr lang="en-US" altLang="ko-KR" dirty="0">
                <a:solidFill>
                  <a:srgbClr val="F4AFD0"/>
                </a:solidFill>
              </a:rPr>
              <a:t> </a:t>
            </a:r>
            <a:r>
              <a:rPr lang="en-US" altLang="ko-KR" dirty="0"/>
              <a:t>with all these descriptors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dirty="0" err="1"/>
              <a:t>Tracklet</a:t>
            </a:r>
            <a:r>
              <a:rPr lang="en-US" altLang="ko-KR" dirty="0"/>
              <a:t> : 15frames, (X, Y positions) </a:t>
            </a:r>
            <a:r>
              <a:rPr lang="en-US" altLang="ko-KR" i="1" dirty="0"/>
              <a:t>(on the left panel)</a:t>
            </a:r>
          </a:p>
          <a:p>
            <a:pPr lvl="1"/>
            <a:r>
              <a:rPr lang="en-US" altLang="ko-KR" dirty="0"/>
              <a:t>Accumulate all these visual features in the histograms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dirty="0"/>
              <a:t>CNN </a:t>
            </a:r>
            <a:r>
              <a:rPr lang="en-US" altLang="ko-KR" i="1" dirty="0"/>
              <a:t>(on the right panel)</a:t>
            </a:r>
          </a:p>
          <a:p>
            <a:pPr lvl="1"/>
            <a:r>
              <a:rPr lang="en-US" altLang="ko-KR" dirty="0"/>
              <a:t>We extract features in the local coordinate system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7C72C-C120-446C-80AF-3F9698E25727}" type="datetime1">
              <a:rPr lang="en-US" altLang="ko-KR" smtClean="0"/>
              <a:t>3/17/2017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DSBA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94212-6E78-4D35-9B38-45C756EF165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567" y="3108957"/>
            <a:ext cx="2815446" cy="26773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2692" y="6159678"/>
            <a:ext cx="79313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Wang, H., </a:t>
            </a:r>
            <a:r>
              <a:rPr lang="en-US" altLang="ko-KR" sz="1000" dirty="0" err="1"/>
              <a:t>Kläser</a:t>
            </a:r>
            <a:r>
              <a:rPr lang="en-US" altLang="ko-KR" sz="1000" dirty="0"/>
              <a:t>, A., Schmid, C., &amp; Liu, C.-L. (2013). Dense trajectories and motion boundary descriptors for action recognition. </a:t>
            </a:r>
            <a:r>
              <a:rPr lang="en-US" altLang="ko-KR" sz="1000" i="1" dirty="0"/>
              <a:t>International Journal of Computer Vision, 103</a:t>
            </a:r>
            <a:r>
              <a:rPr lang="en-US" altLang="ko-KR" sz="1000" dirty="0"/>
              <a:t>(1), 60-79. </a:t>
            </a:r>
          </a:p>
          <a:p>
            <a:endParaRPr lang="ko-KR" altLang="en-US" i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913" y="3271273"/>
            <a:ext cx="34575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24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2272</TotalTime>
  <Words>5685</Words>
  <Application>Microsoft Office PowerPoint</Application>
  <PresentationFormat>화면 슬라이드 쇼(4:3)</PresentationFormat>
  <Paragraphs>1100</Paragraphs>
  <Slides>68</Slides>
  <Notes>44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Videos &amp; Unsupervised Learning</vt:lpstr>
      <vt:lpstr>Contents</vt:lpstr>
      <vt:lpstr>Contents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The framework of dense trajectories</vt:lpstr>
      <vt:lpstr>The framework of dense trajectories</vt:lpstr>
      <vt:lpstr>The framework of dense trajectories</vt:lpstr>
      <vt:lpstr>The framework of dense trajectories</vt:lpstr>
      <vt:lpstr>The framework of dense trajectories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Dense trajectories and motion boundary descriptors</vt:lpstr>
      <vt:lpstr>Contents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Spatio-Temporal ConvNets</vt:lpstr>
      <vt:lpstr>Contents</vt:lpstr>
      <vt:lpstr>Long-time Spatio – Temporal ConvNets</vt:lpstr>
      <vt:lpstr>Long-time Spatio – Temporal ConvNets</vt:lpstr>
      <vt:lpstr>Long-time Spatio – Temporal ConvNets</vt:lpstr>
      <vt:lpstr>Long-time Spatio – Temporal ConvNets</vt:lpstr>
      <vt:lpstr>Summary so far</vt:lpstr>
      <vt:lpstr>Long-time Spatio – Temporal ConvNets</vt:lpstr>
      <vt:lpstr>Long-time Spatio – Temporal ConvNets</vt:lpstr>
      <vt:lpstr>Long-time Spatio – Temporal ConvNets</vt:lpstr>
      <vt:lpstr>Long-time Spatio – Temporal ConvNets</vt:lpstr>
      <vt:lpstr>Long-time Spatio – Temporal ConvNets</vt:lpstr>
      <vt:lpstr>Long-time Spatio – Temporal ConvNets</vt:lpstr>
      <vt:lpstr>Long-time Spatio – Temporal ConvNets</vt:lpstr>
      <vt:lpstr>Summary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김동화</dc:creator>
  <cp:lastModifiedBy>김동화</cp:lastModifiedBy>
  <cp:revision>149</cp:revision>
  <dcterms:created xsi:type="dcterms:W3CDTF">2017-02-26T14:35:44Z</dcterms:created>
  <dcterms:modified xsi:type="dcterms:W3CDTF">2017-03-17T04:34:26Z</dcterms:modified>
</cp:coreProperties>
</file>